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</p:sldIdLst>
  <p:sldSz cx="18288000" cy="10287000"/>
  <p:notesSz cx="6858000" cy="9144000"/>
  <p:embeddedFontLs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Anton" charset="0"/>
      <p:regular r:id="rId36"/>
    </p:embeddedFont>
    <p:embeddedFont>
      <p:font typeface="TT Interphases Bold" charset="0"/>
      <p:regular r:id="rId37"/>
    </p:embeddedFont>
    <p:embeddedFont>
      <p:font typeface="Open Sans" charset="0"/>
      <p:regular r:id="rId38"/>
    </p:embeddedFont>
    <p:embeddedFont>
      <p:font typeface="Open Sans Bold" charset="0"/>
      <p:regular r:id="rId39"/>
    </p:embeddedFont>
    <p:embeddedFont>
      <p:font typeface="Montserrat" charset="0"/>
      <p:regular r:id="rId40"/>
      <p:bold r:id="rId41"/>
      <p:italic r:id="rId42"/>
      <p:boldItalic r:id="rId43"/>
    </p:embeddedFont>
    <p:embeddedFont>
      <p:font typeface="Montserrat Bold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-754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52.sv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6.svg"/><Relationship Id="rId5" Type="http://schemas.openxmlformats.org/officeDocument/2006/relationships/image" Target="../media/image50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5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52.svg"/><Relationship Id="rId12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6.svg"/><Relationship Id="rId5" Type="http://schemas.openxmlformats.org/officeDocument/2006/relationships/image" Target="../media/image50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5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sv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12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62.svg"/><Relationship Id="rId5" Type="http://schemas.openxmlformats.org/officeDocument/2006/relationships/image" Target="../media/image52.sv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70.svg"/><Relationship Id="rId18" Type="http://schemas.openxmlformats.org/officeDocument/2006/relationships/image" Target="../media/image6.png"/><Relationship Id="rId3" Type="http://schemas.openxmlformats.org/officeDocument/2006/relationships/image" Target="../media/image8.svg"/><Relationship Id="rId7" Type="http://schemas.openxmlformats.org/officeDocument/2006/relationships/image" Target="../media/image64.svg"/><Relationship Id="rId12" Type="http://schemas.openxmlformats.org/officeDocument/2006/relationships/image" Target="../media/image38.png"/><Relationship Id="rId17" Type="http://schemas.openxmlformats.org/officeDocument/2006/relationships/image" Target="../media/image74.svg"/><Relationship Id="rId2" Type="http://schemas.openxmlformats.org/officeDocument/2006/relationships/image" Target="../media/image4.png"/><Relationship Id="rId16" Type="http://schemas.openxmlformats.org/officeDocument/2006/relationships/image" Target="../media/image40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68.svg"/><Relationship Id="rId5" Type="http://schemas.openxmlformats.org/officeDocument/2006/relationships/image" Target="../media/image6.svg"/><Relationship Id="rId15" Type="http://schemas.openxmlformats.org/officeDocument/2006/relationships/image" Target="../media/image72.svg"/><Relationship Id="rId10" Type="http://schemas.openxmlformats.org/officeDocument/2006/relationships/image" Target="../media/image37.png"/><Relationship Id="rId19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66.sv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6.svg"/><Relationship Id="rId18" Type="http://schemas.openxmlformats.org/officeDocument/2006/relationships/image" Target="../media/image6.png"/><Relationship Id="rId3" Type="http://schemas.openxmlformats.org/officeDocument/2006/relationships/image" Target="../media/image8.svg"/><Relationship Id="rId7" Type="http://schemas.openxmlformats.org/officeDocument/2006/relationships/image" Target="../media/image40.svg"/><Relationship Id="rId12" Type="http://schemas.openxmlformats.org/officeDocument/2006/relationships/image" Target="../media/image23.png"/><Relationship Id="rId17" Type="http://schemas.openxmlformats.org/officeDocument/2006/relationships/image" Target="../media/image6.svg"/><Relationship Id="rId2" Type="http://schemas.openxmlformats.org/officeDocument/2006/relationships/image" Target="../media/image4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22.png"/><Relationship Id="rId19" Type="http://schemas.openxmlformats.org/officeDocument/2006/relationships/image" Target="../media/image12.svg"/><Relationship Id="rId4" Type="http://schemas.openxmlformats.org/officeDocument/2006/relationships/image" Target="../media/image19.png"/><Relationship Id="rId9" Type="http://schemas.openxmlformats.org/officeDocument/2006/relationships/image" Target="../media/image42.sv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50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54.svg"/><Relationship Id="rId5" Type="http://schemas.openxmlformats.org/officeDocument/2006/relationships/image" Target="../media/image62.svg"/><Relationship Id="rId10" Type="http://schemas.openxmlformats.org/officeDocument/2006/relationships/image" Target="../media/image27.png"/><Relationship Id="rId4" Type="http://schemas.openxmlformats.org/officeDocument/2006/relationships/image" Target="../media/image34.png"/><Relationship Id="rId9" Type="http://schemas.openxmlformats.org/officeDocument/2006/relationships/image" Target="../media/image5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2.sv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6.svg"/><Relationship Id="rId5" Type="http://schemas.openxmlformats.org/officeDocument/2006/relationships/image" Target="../media/image79.svg"/><Relationship Id="rId10" Type="http://schemas.openxmlformats.org/officeDocument/2006/relationships/image" Target="../media/image3.png"/><Relationship Id="rId4" Type="http://schemas.openxmlformats.org/officeDocument/2006/relationships/image" Target="../media/image43.png"/><Relationship Id="rId9" Type="http://schemas.openxmlformats.org/officeDocument/2006/relationships/image" Target="../media/image83.sv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2.sv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6.svg"/><Relationship Id="rId5" Type="http://schemas.openxmlformats.org/officeDocument/2006/relationships/image" Target="../media/image79.svg"/><Relationship Id="rId10" Type="http://schemas.openxmlformats.org/officeDocument/2006/relationships/image" Target="../media/image3.png"/><Relationship Id="rId4" Type="http://schemas.openxmlformats.org/officeDocument/2006/relationships/image" Target="../media/image43.png"/><Relationship Id="rId9" Type="http://schemas.openxmlformats.org/officeDocument/2006/relationships/image" Target="../media/image83.svg"/><Relationship Id="rId1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2.sv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6.svg"/><Relationship Id="rId5" Type="http://schemas.openxmlformats.org/officeDocument/2006/relationships/image" Target="../media/image79.svg"/><Relationship Id="rId10" Type="http://schemas.openxmlformats.org/officeDocument/2006/relationships/image" Target="../media/image3.png"/><Relationship Id="rId4" Type="http://schemas.openxmlformats.org/officeDocument/2006/relationships/image" Target="../media/image43.png"/><Relationship Id="rId9" Type="http://schemas.openxmlformats.org/officeDocument/2006/relationships/image" Target="../media/image83.sv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2.sv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6.svg"/><Relationship Id="rId5" Type="http://schemas.openxmlformats.org/officeDocument/2006/relationships/image" Target="../media/image79.svg"/><Relationship Id="rId10" Type="http://schemas.openxmlformats.org/officeDocument/2006/relationships/image" Target="../media/image3.png"/><Relationship Id="rId4" Type="http://schemas.openxmlformats.org/officeDocument/2006/relationships/image" Target="../media/image43.png"/><Relationship Id="rId9" Type="http://schemas.openxmlformats.org/officeDocument/2006/relationships/image" Target="../media/image83.sv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52.png"/><Relationship Id="rId10" Type="http://schemas.openxmlformats.org/officeDocument/2006/relationships/image" Target="../media/image6.svg"/><Relationship Id="rId4" Type="http://schemas.openxmlformats.org/officeDocument/2006/relationships/image" Target="../media/image90.sv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6.svg"/><Relationship Id="rId7" Type="http://schemas.openxmlformats.org/officeDocument/2006/relationships/image" Target="../media/image92.svg"/><Relationship Id="rId12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6.svg"/><Relationship Id="rId5" Type="http://schemas.openxmlformats.org/officeDocument/2006/relationships/image" Target="../media/image90.svg"/><Relationship Id="rId10" Type="http://schemas.openxmlformats.org/officeDocument/2006/relationships/image" Target="../media/image3.png"/><Relationship Id="rId4" Type="http://schemas.openxmlformats.org/officeDocument/2006/relationships/image" Target="../media/image51.png"/><Relationship Id="rId9" Type="http://schemas.openxmlformats.org/officeDocument/2006/relationships/image" Target="../media/image9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5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12.svg"/><Relationship Id="rId5" Type="http://schemas.openxmlformats.org/officeDocument/2006/relationships/image" Target="../media/image81.svg"/><Relationship Id="rId10" Type="http://schemas.openxmlformats.org/officeDocument/2006/relationships/image" Target="../media/image6.png"/><Relationship Id="rId4" Type="http://schemas.openxmlformats.org/officeDocument/2006/relationships/image" Target="../media/image44.png"/><Relationship Id="rId9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52.png"/><Relationship Id="rId10" Type="http://schemas.openxmlformats.org/officeDocument/2006/relationships/image" Target="../media/image6.svg"/><Relationship Id="rId4" Type="http://schemas.openxmlformats.org/officeDocument/2006/relationships/image" Target="../media/image90.sv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6.svg"/><Relationship Id="rId7" Type="http://schemas.openxmlformats.org/officeDocument/2006/relationships/image" Target="../media/image92.svg"/><Relationship Id="rId12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6.svg"/><Relationship Id="rId5" Type="http://schemas.openxmlformats.org/officeDocument/2006/relationships/image" Target="../media/image90.svg"/><Relationship Id="rId10" Type="http://schemas.openxmlformats.org/officeDocument/2006/relationships/image" Target="../media/image3.png"/><Relationship Id="rId4" Type="http://schemas.openxmlformats.org/officeDocument/2006/relationships/image" Target="../media/image51.png"/><Relationship Id="rId9" Type="http://schemas.openxmlformats.org/officeDocument/2006/relationships/image" Target="../media/image9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5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12.svg"/><Relationship Id="rId5" Type="http://schemas.openxmlformats.org/officeDocument/2006/relationships/image" Target="../media/image81.svg"/><Relationship Id="rId10" Type="http://schemas.openxmlformats.org/officeDocument/2006/relationships/image" Target="../media/image6.png"/><Relationship Id="rId4" Type="http://schemas.openxmlformats.org/officeDocument/2006/relationships/image" Target="../media/image44.png"/><Relationship Id="rId9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5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12.svg"/><Relationship Id="rId5" Type="http://schemas.openxmlformats.org/officeDocument/2006/relationships/image" Target="../media/image81.svg"/><Relationship Id="rId10" Type="http://schemas.openxmlformats.org/officeDocument/2006/relationships/image" Target="../media/image6.png"/><Relationship Id="rId4" Type="http://schemas.openxmlformats.org/officeDocument/2006/relationships/image" Target="../media/image44.png"/><Relationship Id="rId9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105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109.svg"/><Relationship Id="rId5" Type="http://schemas.openxmlformats.org/officeDocument/2006/relationships/image" Target="../media/image103.svg"/><Relationship Id="rId15" Type="http://schemas.openxmlformats.org/officeDocument/2006/relationships/image" Target="../media/image12.sv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image" Target="../media/image107.svg"/><Relationship Id="rId1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hyperlink" Target="https://chat.openai.com" TargetMode="External"/><Relationship Id="rId3" Type="http://schemas.openxmlformats.org/officeDocument/2006/relationships/image" Target="../media/image8.svg"/><Relationship Id="rId7" Type="http://schemas.openxmlformats.org/officeDocument/2006/relationships/image" Target="../media/image113.svg"/><Relationship Id="rId12" Type="http://schemas.openxmlformats.org/officeDocument/2006/relationships/hyperlink" Target="https://www.kaggle.com/datasets/zahidmughal2343/supplement-sales-dat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.svg"/><Relationship Id="rId5" Type="http://schemas.openxmlformats.org/officeDocument/2006/relationships/image" Target="../media/image111.svg"/><Relationship Id="rId10" Type="http://schemas.openxmlformats.org/officeDocument/2006/relationships/image" Target="../media/image3.png"/><Relationship Id="rId4" Type="http://schemas.openxmlformats.org/officeDocument/2006/relationships/image" Target="../media/image64.png"/><Relationship Id="rId9" Type="http://schemas.openxmlformats.org/officeDocument/2006/relationships/image" Target="../media/image11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38.svg"/><Relationship Id="rId18" Type="http://schemas.openxmlformats.org/officeDocument/2006/relationships/image" Target="../media/image54.png"/><Relationship Id="rId3" Type="http://schemas.openxmlformats.org/officeDocument/2006/relationships/image" Target="../media/image8.svg"/><Relationship Id="rId21" Type="http://schemas.openxmlformats.org/officeDocument/2006/relationships/image" Target="../media/image103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77.svg"/><Relationship Id="rId2" Type="http://schemas.openxmlformats.org/officeDocument/2006/relationships/image" Target="../media/image4.png"/><Relationship Id="rId16" Type="http://schemas.openxmlformats.org/officeDocument/2006/relationships/image" Target="../media/image42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30.svg"/><Relationship Id="rId5" Type="http://schemas.openxmlformats.org/officeDocument/2006/relationships/image" Target="../media/image6.svg"/><Relationship Id="rId15" Type="http://schemas.openxmlformats.org/officeDocument/2006/relationships/image" Target="../media/image62.svg"/><Relationship Id="rId23" Type="http://schemas.openxmlformats.org/officeDocument/2006/relationships/image" Target="../media/image119.svg"/><Relationship Id="rId10" Type="http://schemas.openxmlformats.org/officeDocument/2006/relationships/image" Target="../media/image15.png"/><Relationship Id="rId19" Type="http://schemas.openxmlformats.org/officeDocument/2006/relationships/image" Target="../media/image96.svg"/><Relationship Id="rId4" Type="http://schemas.openxmlformats.org/officeDocument/2006/relationships/image" Target="../media/image3.png"/><Relationship Id="rId9" Type="http://schemas.openxmlformats.org/officeDocument/2006/relationships/image" Target="../media/image22.svg"/><Relationship Id="rId14" Type="http://schemas.openxmlformats.org/officeDocument/2006/relationships/image" Target="../media/image34.png"/><Relationship Id="rId22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24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12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6.svg"/><Relationship Id="rId1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.svg"/><Relationship Id="rId7" Type="http://schemas.openxmlformats.org/officeDocument/2006/relationships/image" Target="../media/image1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6.svg"/><Relationship Id="rId5" Type="http://schemas.openxmlformats.org/officeDocument/2006/relationships/image" Target="../media/image111.svg"/><Relationship Id="rId10" Type="http://schemas.openxmlformats.org/officeDocument/2006/relationships/image" Target="../media/image3.png"/><Relationship Id="rId4" Type="http://schemas.openxmlformats.org/officeDocument/2006/relationships/image" Target="../media/image64.png"/><Relationship Id="rId9" Type="http://schemas.openxmlformats.org/officeDocument/2006/relationships/image" Target="../media/image1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32.svg"/><Relationship Id="rId12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6.svg"/><Relationship Id="rId18" Type="http://schemas.openxmlformats.org/officeDocument/2006/relationships/image" Target="../media/image6.png"/><Relationship Id="rId3" Type="http://schemas.openxmlformats.org/officeDocument/2006/relationships/image" Target="../media/image8.svg"/><Relationship Id="rId7" Type="http://schemas.openxmlformats.org/officeDocument/2006/relationships/image" Target="../media/image40.svg"/><Relationship Id="rId12" Type="http://schemas.openxmlformats.org/officeDocument/2006/relationships/image" Target="../media/image23.png"/><Relationship Id="rId17" Type="http://schemas.openxmlformats.org/officeDocument/2006/relationships/image" Target="../media/image6.svg"/><Relationship Id="rId2" Type="http://schemas.openxmlformats.org/officeDocument/2006/relationships/image" Target="../media/image4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22.png"/><Relationship Id="rId19" Type="http://schemas.openxmlformats.org/officeDocument/2006/relationships/image" Target="../media/image12.svg"/><Relationship Id="rId4" Type="http://schemas.openxmlformats.org/officeDocument/2006/relationships/image" Target="../media/image19.png"/><Relationship Id="rId9" Type="http://schemas.openxmlformats.org/officeDocument/2006/relationships/image" Target="../media/image42.sv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52.svg"/><Relationship Id="rId12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6.svg"/><Relationship Id="rId5" Type="http://schemas.openxmlformats.org/officeDocument/2006/relationships/image" Target="../media/image50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5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52.svg"/><Relationship Id="rId12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6.svg"/><Relationship Id="rId5" Type="http://schemas.openxmlformats.org/officeDocument/2006/relationships/image" Target="../media/image50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52.svg"/><Relationship Id="rId12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6.svg"/><Relationship Id="rId5" Type="http://schemas.openxmlformats.org/officeDocument/2006/relationships/image" Target="../media/image50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5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52.svg"/><Relationship Id="rId12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6.svg"/><Relationship Id="rId5" Type="http://schemas.openxmlformats.org/officeDocument/2006/relationships/image" Target="../media/image50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5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782438" y="8663856"/>
            <a:ext cx="691073" cy="691073"/>
          </a:xfrm>
          <a:custGeom>
            <a:avLst/>
            <a:gdLst/>
            <a:ahLst/>
            <a:cxnLst/>
            <a:rect l="l" t="t" r="r" b="b"/>
            <a:pathLst>
              <a:path w="691073" h="691073">
                <a:moveTo>
                  <a:pt x="0" y="0"/>
                </a:moveTo>
                <a:lnTo>
                  <a:pt x="691073" y="0"/>
                </a:lnTo>
                <a:lnTo>
                  <a:pt x="691073" y="691073"/>
                </a:lnTo>
                <a:lnTo>
                  <a:pt x="0" y="69107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6817604" y="8816604"/>
            <a:ext cx="239755" cy="643637"/>
          </a:xfrm>
          <a:custGeom>
            <a:avLst/>
            <a:gdLst/>
            <a:ahLst/>
            <a:cxnLst/>
            <a:rect l="l" t="t" r="r" b="b"/>
            <a:pathLst>
              <a:path w="239755" h="643637">
                <a:moveTo>
                  <a:pt x="0" y="0"/>
                </a:moveTo>
                <a:lnTo>
                  <a:pt x="239755" y="0"/>
                </a:lnTo>
                <a:lnTo>
                  <a:pt x="239755" y="643637"/>
                </a:lnTo>
                <a:lnTo>
                  <a:pt x="0" y="64363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372401">
            <a:off x="-1410104" y="1052799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47496" y="2059623"/>
            <a:ext cx="8356781" cy="1614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267"/>
              </a:lnSpc>
              <a:spcBef>
                <a:spcPct val="0"/>
              </a:spcBef>
            </a:pPr>
            <a:r>
              <a:rPr lang="en-US" sz="11910" spc="-357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PROJECT 420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4360" y="7600967"/>
            <a:ext cx="801713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5"/>
              </a:lnSpc>
            </a:pPr>
            <a:r>
              <a:rPr lang="en-US" sz="3504" b="1">
                <a:solidFill>
                  <a:srgbClr val="1351A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Team Members: Chika Udeozor</a:t>
            </a:r>
          </a:p>
          <a:p>
            <a:pPr marL="0" lvl="0" indent="0" algn="l">
              <a:lnSpc>
                <a:spcPts val="4205"/>
              </a:lnSpc>
              <a:spcBef>
                <a:spcPct val="0"/>
              </a:spcBef>
            </a:pPr>
            <a:r>
              <a:rPr lang="en-US" sz="3504" b="1">
                <a:solidFill>
                  <a:srgbClr val="1351A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                                  Damian Ozobokeme</a:t>
            </a:r>
          </a:p>
        </p:txBody>
      </p:sp>
      <p:sp>
        <p:nvSpPr>
          <p:cNvPr id="7" name="Freeform 7"/>
          <p:cNvSpPr/>
          <p:nvPr/>
        </p:nvSpPr>
        <p:spPr>
          <a:xfrm rot="1961680">
            <a:off x="10242423" y="-658031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61295">
            <a:off x="11467042" y="975795"/>
            <a:ext cx="5671959" cy="7340182"/>
          </a:xfrm>
          <a:custGeom>
            <a:avLst/>
            <a:gdLst/>
            <a:ahLst/>
            <a:cxnLst/>
            <a:rect l="l" t="t" r="r" b="b"/>
            <a:pathLst>
              <a:path w="5671959" h="7340182">
                <a:moveTo>
                  <a:pt x="0" y="0"/>
                </a:moveTo>
                <a:lnTo>
                  <a:pt x="5671958" y="0"/>
                </a:lnTo>
                <a:lnTo>
                  <a:pt x="5671958" y="7340182"/>
                </a:lnTo>
                <a:lnTo>
                  <a:pt x="0" y="734018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84360" y="796242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4069588"/>
            <a:ext cx="11196542" cy="22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8"/>
              </a:lnSpc>
              <a:spcBef>
                <a:spcPct val="0"/>
              </a:spcBef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SUBMITTED TO PROFESSOR MAJID AMIRFAKHRIAN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80355" y="4179089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767030" y="5380366"/>
            <a:ext cx="723207" cy="329963"/>
          </a:xfrm>
          <a:custGeom>
            <a:avLst/>
            <a:gdLst/>
            <a:ahLst/>
            <a:cxnLst/>
            <a:rect l="l" t="t" r="r" b="b"/>
            <a:pathLst>
              <a:path w="723207" h="329963">
                <a:moveTo>
                  <a:pt x="0" y="0"/>
                </a:moveTo>
                <a:lnTo>
                  <a:pt x="723207" y="0"/>
                </a:lnTo>
                <a:lnTo>
                  <a:pt x="723207" y="329963"/>
                </a:lnTo>
                <a:lnTo>
                  <a:pt x="0" y="32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08187" y="6997014"/>
            <a:ext cx="295867" cy="282553"/>
          </a:xfrm>
          <a:custGeom>
            <a:avLst/>
            <a:gdLst/>
            <a:ahLst/>
            <a:cxnLst/>
            <a:rect l="l" t="t" r="r" b="b"/>
            <a:pathLst>
              <a:path w="295867" h="282553">
                <a:moveTo>
                  <a:pt x="0" y="0"/>
                </a:moveTo>
                <a:lnTo>
                  <a:pt x="295867" y="0"/>
                </a:lnTo>
                <a:lnTo>
                  <a:pt x="295867" y="282553"/>
                </a:lnTo>
                <a:lnTo>
                  <a:pt x="0" y="28255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39217" y="207022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95400" y="2095500"/>
            <a:ext cx="15011400" cy="6553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72785" y="516763"/>
            <a:ext cx="6742430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6-STEP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02102" y="1940854"/>
            <a:ext cx="12083796" cy="95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6"/>
              </a:lnSpc>
              <a:spcBef>
                <a:spcPct val="0"/>
              </a:spcBef>
            </a:pPr>
            <a:r>
              <a:rPr lang="en-US" sz="7074" spc="-212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STEP 5: EVALUATING THE SOLUTION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7DA53A8E-E9B8-A5AD-ABF2-266B2D7B9BF4}"/>
              </a:ext>
            </a:extLst>
          </p:cNvPr>
          <p:cNvSpPr/>
          <p:nvPr/>
        </p:nvSpPr>
        <p:spPr>
          <a:xfrm>
            <a:off x="685800" y="367301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xmlns="" id="{72A52489-57B8-4A3D-234D-E4E0E5A34C9D}"/>
              </a:ext>
            </a:extLst>
          </p:cNvPr>
          <p:cNvSpPr/>
          <p:nvPr/>
        </p:nvSpPr>
        <p:spPr>
          <a:xfrm>
            <a:off x="863549" y="8034273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xmlns="" id="{0ACBEE21-C108-AF37-0052-A00291426CD8}"/>
              </a:ext>
            </a:extLst>
          </p:cNvPr>
          <p:cNvSpPr/>
          <p:nvPr/>
        </p:nvSpPr>
        <p:spPr>
          <a:xfrm>
            <a:off x="3962400" y="826748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xmlns="" id="{4AE3506B-A9D7-2366-C74E-85EECFFFC9CB}"/>
              </a:ext>
            </a:extLst>
          </p:cNvPr>
          <p:cNvSpPr/>
          <p:nvPr/>
        </p:nvSpPr>
        <p:spPr>
          <a:xfrm>
            <a:off x="16840200" y="8210290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xmlns="" id="{20924433-4C99-79FF-CA26-AA24F768EDDD}"/>
              </a:ext>
            </a:extLst>
          </p:cNvPr>
          <p:cNvSpPr/>
          <p:nvPr/>
        </p:nvSpPr>
        <p:spPr>
          <a:xfrm>
            <a:off x="17221200" y="505811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80355" y="4179089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767030" y="5380366"/>
            <a:ext cx="723207" cy="329963"/>
          </a:xfrm>
          <a:custGeom>
            <a:avLst/>
            <a:gdLst/>
            <a:ahLst/>
            <a:cxnLst/>
            <a:rect l="l" t="t" r="r" b="b"/>
            <a:pathLst>
              <a:path w="723207" h="329963">
                <a:moveTo>
                  <a:pt x="0" y="0"/>
                </a:moveTo>
                <a:lnTo>
                  <a:pt x="723207" y="0"/>
                </a:lnTo>
                <a:lnTo>
                  <a:pt x="723207" y="329963"/>
                </a:lnTo>
                <a:lnTo>
                  <a:pt x="0" y="32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08187" y="6997014"/>
            <a:ext cx="295867" cy="282553"/>
          </a:xfrm>
          <a:custGeom>
            <a:avLst/>
            <a:gdLst/>
            <a:ahLst/>
            <a:cxnLst/>
            <a:rect l="l" t="t" r="r" b="b"/>
            <a:pathLst>
              <a:path w="295867" h="282553">
                <a:moveTo>
                  <a:pt x="0" y="0"/>
                </a:moveTo>
                <a:lnTo>
                  <a:pt x="295867" y="0"/>
                </a:lnTo>
                <a:lnTo>
                  <a:pt x="295867" y="282553"/>
                </a:lnTo>
                <a:lnTo>
                  <a:pt x="0" y="28255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39217" y="207022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28530" y="1700662"/>
            <a:ext cx="15087600" cy="662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72785" y="516763"/>
            <a:ext cx="6742430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6-STEP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02102" y="1940854"/>
            <a:ext cx="12083796" cy="95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6"/>
              </a:lnSpc>
              <a:spcBef>
                <a:spcPct val="0"/>
              </a:spcBef>
            </a:pPr>
            <a:r>
              <a:rPr lang="en-US" sz="7074" spc="-212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STEP 6: IMPLEMENTING THE SOLUTION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7E391308-B400-E986-E786-0E2340E122C5}"/>
              </a:ext>
            </a:extLst>
          </p:cNvPr>
          <p:cNvSpPr/>
          <p:nvPr/>
        </p:nvSpPr>
        <p:spPr>
          <a:xfrm>
            <a:off x="685800" y="367301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xmlns="" id="{72DEC1E3-2C6A-CF23-ED4D-1151D6BDD516}"/>
              </a:ext>
            </a:extLst>
          </p:cNvPr>
          <p:cNvSpPr/>
          <p:nvPr/>
        </p:nvSpPr>
        <p:spPr>
          <a:xfrm>
            <a:off x="668233" y="7879287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84820ECC-1AC7-B48A-0D7F-9987A8327AAB}"/>
              </a:ext>
            </a:extLst>
          </p:cNvPr>
          <p:cNvSpPr/>
          <p:nvPr/>
        </p:nvSpPr>
        <p:spPr>
          <a:xfrm>
            <a:off x="-74660" y="1193923"/>
            <a:ext cx="3508477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xmlns="" id="{29B5AEC9-231C-3923-1207-213892B1D63C}"/>
              </a:ext>
            </a:extLst>
          </p:cNvPr>
          <p:cNvSpPr/>
          <p:nvPr/>
        </p:nvSpPr>
        <p:spPr>
          <a:xfrm>
            <a:off x="16632788" y="785685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xmlns="" id="{8B8F4B1C-4BD4-71E0-26A1-4215431E0A3E}"/>
              </a:ext>
            </a:extLst>
          </p:cNvPr>
          <p:cNvSpPr/>
          <p:nvPr/>
        </p:nvSpPr>
        <p:spPr>
          <a:xfrm>
            <a:off x="16992600" y="8572500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85800" y="367301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7299" y="8572500"/>
            <a:ext cx="723207" cy="329963"/>
          </a:xfrm>
          <a:custGeom>
            <a:avLst/>
            <a:gdLst/>
            <a:ahLst/>
            <a:cxnLst/>
            <a:rect l="l" t="t" r="r" b="b"/>
            <a:pathLst>
              <a:path w="723207" h="329963">
                <a:moveTo>
                  <a:pt x="0" y="0"/>
                </a:moveTo>
                <a:lnTo>
                  <a:pt x="723207" y="0"/>
                </a:lnTo>
                <a:lnTo>
                  <a:pt x="723207" y="329963"/>
                </a:lnTo>
                <a:lnTo>
                  <a:pt x="0" y="32996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08187" y="6997014"/>
            <a:ext cx="295867" cy="282553"/>
          </a:xfrm>
          <a:custGeom>
            <a:avLst/>
            <a:gdLst/>
            <a:ahLst/>
            <a:cxnLst/>
            <a:rect l="l" t="t" r="r" b="b"/>
            <a:pathLst>
              <a:path w="295867" h="282553">
                <a:moveTo>
                  <a:pt x="0" y="0"/>
                </a:moveTo>
                <a:lnTo>
                  <a:pt x="295867" y="0"/>
                </a:lnTo>
                <a:lnTo>
                  <a:pt x="295867" y="282553"/>
                </a:lnTo>
                <a:lnTo>
                  <a:pt x="0" y="28255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820400" y="266700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901800" y="656906"/>
            <a:ext cx="6742430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 dirty="0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DATA DICTIONARY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6E2B0257-0D8D-4EB6-9E2E-1DDF3B7AA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3184779"/>
              </p:ext>
            </p:extLst>
          </p:nvPr>
        </p:nvGraphicFramePr>
        <p:xfrm>
          <a:off x="1711254" y="1686905"/>
          <a:ext cx="11889507" cy="6508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35129320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120529511"/>
                    </a:ext>
                  </a:extLst>
                </a:gridCol>
                <a:gridCol w="7850907">
                  <a:extLst>
                    <a:ext uri="{9D8B030D-6E8A-4147-A177-3AD203B41FA5}">
                      <a16:colId xmlns:a16="http://schemas.microsoft.com/office/drawing/2014/main" xmlns="" val="2683510109"/>
                    </a:ext>
                  </a:extLst>
                </a:gridCol>
              </a:tblGrid>
              <a:tr h="542352">
                <a:tc>
                  <a:txBody>
                    <a:bodyPr/>
                    <a:lstStyle/>
                    <a:p>
                      <a:r>
                        <a:rPr lang="en-US" dirty="0"/>
                        <a:t>FIELD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6349521"/>
                  </a:ext>
                </a:extLst>
              </a:tr>
              <a:tr h="542352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4729160"/>
                  </a:ext>
                </a:extLst>
              </a:tr>
              <a:tr h="542352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date when the sales was recorded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0336307"/>
                  </a:ext>
                </a:extLst>
              </a:tr>
              <a:tr h="542352">
                <a:tc>
                  <a:txBody>
                    <a:bodyPr/>
                    <a:lstStyle/>
                    <a:p>
                      <a:r>
                        <a:rPr lang="en-US" dirty="0" err="1"/>
                        <a:t>ProductID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unique identifier for each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3362147"/>
                  </a:ext>
                </a:extLst>
              </a:tr>
              <a:tr h="542352">
                <a:tc>
                  <a:txBody>
                    <a:bodyPr/>
                    <a:lstStyle/>
                    <a:p>
                      <a:r>
                        <a:rPr lang="en-US" dirty="0"/>
                        <a:t>ProductName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name of the product that was sold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1858042"/>
                  </a:ext>
                </a:extLst>
              </a:tr>
              <a:tr h="542352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Category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0121292"/>
                  </a:ext>
                </a:extLst>
              </a:tr>
              <a:tr h="542352">
                <a:tc>
                  <a:txBody>
                    <a:bodyPr/>
                    <a:lstStyle/>
                    <a:p>
                      <a:r>
                        <a:rPr lang="en-US" dirty="0"/>
                        <a:t>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 Sales Platform such as Online, Mobile-App or in-store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42349567"/>
                  </a:ext>
                </a:extLst>
              </a:tr>
              <a:tr h="542352">
                <a:tc>
                  <a:txBody>
                    <a:bodyPr/>
                    <a:lstStyle/>
                    <a:p>
                      <a:r>
                        <a:rPr lang="en-US" dirty="0"/>
                        <a:t>Units Returned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unit returned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955011"/>
                  </a:ext>
                </a:extLst>
              </a:tr>
              <a:tr h="542352"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VarChar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 or sales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49282162"/>
                  </a:ext>
                </a:extLst>
              </a:tr>
              <a:tr h="542352">
                <a:tc>
                  <a:txBody>
                    <a:bodyPr/>
                    <a:lstStyle/>
                    <a:p>
                      <a:r>
                        <a:rPr lang="en-US" dirty="0" err="1"/>
                        <a:t>UnitsSold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number of units sold in the transaction.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9853062"/>
                  </a:ext>
                </a:extLst>
              </a:tr>
              <a:tr h="542352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 revenue for the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80421901"/>
                  </a:ext>
                </a:extLst>
              </a:tr>
              <a:tr h="542352">
                <a:tc>
                  <a:txBody>
                    <a:bodyPr/>
                    <a:lstStyle/>
                    <a:p>
                      <a:r>
                        <a:rPr lang="en-US" dirty="0"/>
                        <a:t>Discount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Discount applied to each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7084761"/>
                  </a:ext>
                </a:extLst>
              </a:tr>
            </a:tbl>
          </a:graphicData>
        </a:graphic>
      </p:graphicFrame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7B77DE27-B7D9-7E3D-3552-34E7B227764E}"/>
              </a:ext>
            </a:extLst>
          </p:cNvPr>
          <p:cNvSpPr/>
          <p:nvPr/>
        </p:nvSpPr>
        <p:spPr>
          <a:xfrm>
            <a:off x="16026845" y="8864395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xmlns="" id="{CFDEB4D8-F6FA-E87E-B52D-27ED44BC3142}"/>
              </a:ext>
            </a:extLst>
          </p:cNvPr>
          <p:cNvSpPr/>
          <p:nvPr/>
        </p:nvSpPr>
        <p:spPr>
          <a:xfrm>
            <a:off x="14068624" y="1521923"/>
            <a:ext cx="4326259" cy="7050575"/>
          </a:xfrm>
          <a:custGeom>
            <a:avLst/>
            <a:gdLst/>
            <a:ahLst/>
            <a:cxnLst/>
            <a:rect l="l" t="t" r="r" b="b"/>
            <a:pathLst>
              <a:path w="5909318" h="5243177">
                <a:moveTo>
                  <a:pt x="0" y="0"/>
                </a:moveTo>
                <a:lnTo>
                  <a:pt x="5909318" y="0"/>
                </a:lnTo>
                <a:lnTo>
                  <a:pt x="5909318" y="5243177"/>
                </a:lnTo>
                <a:lnTo>
                  <a:pt x="0" y="5243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xmlns="" id="{F208AFDE-151B-3AFB-C1BE-87BFCD8C1718}"/>
              </a:ext>
            </a:extLst>
          </p:cNvPr>
          <p:cNvSpPr/>
          <p:nvPr/>
        </p:nvSpPr>
        <p:spPr>
          <a:xfrm>
            <a:off x="443709" y="4687840"/>
            <a:ext cx="968888" cy="718739"/>
          </a:xfrm>
          <a:custGeom>
            <a:avLst/>
            <a:gdLst/>
            <a:ahLst/>
            <a:cxnLst/>
            <a:rect l="l" t="t" r="r" b="b"/>
            <a:pathLst>
              <a:path w="968888" h="718739">
                <a:moveTo>
                  <a:pt x="0" y="0"/>
                </a:moveTo>
                <a:lnTo>
                  <a:pt x="968888" y="0"/>
                </a:lnTo>
                <a:lnTo>
                  <a:pt x="968888" y="718739"/>
                </a:lnTo>
                <a:lnTo>
                  <a:pt x="0" y="718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61680">
            <a:off x="10242423" y="-658031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957385">
            <a:off x="-2773240" y="-26517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94110" y="7476934"/>
            <a:ext cx="1330379" cy="1615251"/>
          </a:xfrm>
          <a:custGeom>
            <a:avLst/>
            <a:gdLst/>
            <a:ahLst/>
            <a:cxnLst/>
            <a:rect l="l" t="t" r="r" b="b"/>
            <a:pathLst>
              <a:path w="1330379" h="1615251">
                <a:moveTo>
                  <a:pt x="0" y="0"/>
                </a:moveTo>
                <a:lnTo>
                  <a:pt x="1330380" y="0"/>
                </a:lnTo>
                <a:lnTo>
                  <a:pt x="1330380" y="1615251"/>
                </a:lnTo>
                <a:lnTo>
                  <a:pt x="0" y="161525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2570" y="528434"/>
            <a:ext cx="1850808" cy="1615251"/>
          </a:xfrm>
          <a:custGeom>
            <a:avLst/>
            <a:gdLst/>
            <a:ahLst/>
            <a:cxnLst/>
            <a:rect l="l" t="t" r="r" b="b"/>
            <a:pathLst>
              <a:path w="1850808" h="1615251">
                <a:moveTo>
                  <a:pt x="0" y="0"/>
                </a:moveTo>
                <a:lnTo>
                  <a:pt x="1850808" y="0"/>
                </a:lnTo>
                <a:lnTo>
                  <a:pt x="1850808" y="1615251"/>
                </a:lnTo>
                <a:lnTo>
                  <a:pt x="0" y="1615251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96706" y="3807661"/>
            <a:ext cx="1462536" cy="1615251"/>
          </a:xfrm>
          <a:custGeom>
            <a:avLst/>
            <a:gdLst/>
            <a:ahLst/>
            <a:cxnLst/>
            <a:rect l="l" t="t" r="r" b="b"/>
            <a:pathLst>
              <a:path w="1462536" h="1615251">
                <a:moveTo>
                  <a:pt x="0" y="0"/>
                </a:moveTo>
                <a:lnTo>
                  <a:pt x="1462536" y="0"/>
                </a:lnTo>
                <a:lnTo>
                  <a:pt x="1462536" y="1615251"/>
                </a:lnTo>
                <a:lnTo>
                  <a:pt x="0" y="1615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02279" y="528434"/>
            <a:ext cx="2375369" cy="1615251"/>
          </a:xfrm>
          <a:custGeom>
            <a:avLst/>
            <a:gdLst/>
            <a:ahLst/>
            <a:cxnLst/>
            <a:rect l="l" t="t" r="r" b="b"/>
            <a:pathLst>
              <a:path w="2375369" h="1615251">
                <a:moveTo>
                  <a:pt x="0" y="0"/>
                </a:moveTo>
                <a:lnTo>
                  <a:pt x="2375368" y="0"/>
                </a:lnTo>
                <a:lnTo>
                  <a:pt x="2375368" y="1615251"/>
                </a:lnTo>
                <a:lnTo>
                  <a:pt x="0" y="1615251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989239" y="3592826"/>
            <a:ext cx="2130427" cy="1615251"/>
          </a:xfrm>
          <a:custGeom>
            <a:avLst/>
            <a:gdLst/>
            <a:ahLst/>
            <a:cxnLst/>
            <a:rect l="l" t="t" r="r" b="b"/>
            <a:pathLst>
              <a:path w="2130427" h="1615251">
                <a:moveTo>
                  <a:pt x="0" y="0"/>
                </a:moveTo>
                <a:lnTo>
                  <a:pt x="2130426" y="0"/>
                </a:lnTo>
                <a:lnTo>
                  <a:pt x="2130426" y="1615251"/>
                </a:lnTo>
                <a:lnTo>
                  <a:pt x="0" y="1615251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1952" y="7086889"/>
            <a:ext cx="2125330" cy="1615251"/>
          </a:xfrm>
          <a:custGeom>
            <a:avLst/>
            <a:gdLst/>
            <a:ahLst/>
            <a:cxnLst/>
            <a:rect l="l" t="t" r="r" b="b"/>
            <a:pathLst>
              <a:path w="2125330" h="1615251">
                <a:moveTo>
                  <a:pt x="0" y="0"/>
                </a:moveTo>
                <a:lnTo>
                  <a:pt x="2125330" y="0"/>
                </a:lnTo>
                <a:lnTo>
                  <a:pt x="2125330" y="1615251"/>
                </a:lnTo>
                <a:lnTo>
                  <a:pt x="0" y="1615251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3447563" y="9290685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84360" y="9025842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8" cstate="print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77725" y="9109662"/>
            <a:ext cx="196983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800" b="1" spc="-117" dirty="0">
                <a:solidFill>
                  <a:srgbClr val="14809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6B1D18B-AA95-EC13-998C-464A76503D6F}"/>
              </a:ext>
            </a:extLst>
          </p:cNvPr>
          <p:cNvSpPr txBox="1"/>
          <p:nvPr/>
        </p:nvSpPr>
        <p:spPr>
          <a:xfrm>
            <a:off x="7696200" y="566618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ERD MODEL</a:t>
            </a:r>
          </a:p>
        </p:txBody>
      </p:sp>
      <p:pic>
        <p:nvPicPr>
          <p:cNvPr id="19" name="Picture 18" descr="A diagram of a computer&#10;&#10;AI-generated content may be incorrect.">
            <a:extLst>
              <a:ext uri="{FF2B5EF4-FFF2-40B4-BE49-F238E27FC236}">
                <a16:creationId xmlns:a16="http://schemas.microsoft.com/office/drawing/2014/main" xmlns="" id="{5D95E376-19A9-BF39-7E83-50AB15F27A0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013" y="1562099"/>
            <a:ext cx="14173787" cy="7356687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xmlns="" id="{02409009-A7A1-2556-2A02-4B2B28EF0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399084B6-AC24-265F-07BC-2B9E217214DF}"/>
              </a:ext>
            </a:extLst>
          </p:cNvPr>
          <p:cNvSpPr/>
          <p:nvPr/>
        </p:nvSpPr>
        <p:spPr>
          <a:xfrm rot="1961680">
            <a:off x="10242423" y="-658031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xmlns="" id="{1CB7A1BF-A15B-B0EC-3A78-963B1530ABEA}"/>
              </a:ext>
            </a:extLst>
          </p:cNvPr>
          <p:cNvSpPr/>
          <p:nvPr/>
        </p:nvSpPr>
        <p:spPr>
          <a:xfrm>
            <a:off x="11426082" y="2712845"/>
            <a:ext cx="6231488" cy="5313760"/>
          </a:xfrm>
          <a:custGeom>
            <a:avLst/>
            <a:gdLst/>
            <a:ahLst/>
            <a:cxnLst/>
            <a:rect l="l" t="t" r="r" b="b"/>
            <a:pathLst>
              <a:path w="6231488" h="5313760">
                <a:moveTo>
                  <a:pt x="0" y="0"/>
                </a:moveTo>
                <a:lnTo>
                  <a:pt x="6231488" y="0"/>
                </a:lnTo>
                <a:lnTo>
                  <a:pt x="6231488" y="5313760"/>
                </a:lnTo>
                <a:lnTo>
                  <a:pt x="0" y="531376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xmlns="" id="{1183A55E-8D65-9B0F-4F8C-876984377A9C}"/>
              </a:ext>
            </a:extLst>
          </p:cNvPr>
          <p:cNvSpPr/>
          <p:nvPr/>
        </p:nvSpPr>
        <p:spPr>
          <a:xfrm>
            <a:off x="749421" y="4041687"/>
            <a:ext cx="968888" cy="718739"/>
          </a:xfrm>
          <a:custGeom>
            <a:avLst/>
            <a:gdLst/>
            <a:ahLst/>
            <a:cxnLst/>
            <a:rect l="l" t="t" r="r" b="b"/>
            <a:pathLst>
              <a:path w="968888" h="718739">
                <a:moveTo>
                  <a:pt x="0" y="0"/>
                </a:moveTo>
                <a:lnTo>
                  <a:pt x="968888" y="0"/>
                </a:lnTo>
                <a:lnTo>
                  <a:pt x="968888" y="718739"/>
                </a:lnTo>
                <a:lnTo>
                  <a:pt x="0" y="71873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xmlns="" id="{5A3D34F3-19A9-A58E-0262-A9E51DDABE8A}"/>
              </a:ext>
            </a:extLst>
          </p:cNvPr>
          <p:cNvSpPr/>
          <p:nvPr/>
        </p:nvSpPr>
        <p:spPr>
          <a:xfrm>
            <a:off x="713633" y="6353972"/>
            <a:ext cx="1040463" cy="796427"/>
          </a:xfrm>
          <a:custGeom>
            <a:avLst/>
            <a:gdLst/>
            <a:ahLst/>
            <a:cxnLst/>
            <a:rect l="l" t="t" r="r" b="b"/>
            <a:pathLst>
              <a:path w="1040463" h="796427">
                <a:moveTo>
                  <a:pt x="0" y="0"/>
                </a:moveTo>
                <a:lnTo>
                  <a:pt x="1040463" y="0"/>
                </a:lnTo>
                <a:lnTo>
                  <a:pt x="1040463" y="796428"/>
                </a:lnTo>
                <a:lnTo>
                  <a:pt x="0" y="79642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xmlns="" id="{5CE457E2-6D67-C151-2870-4A857DC574B4}"/>
              </a:ext>
            </a:extLst>
          </p:cNvPr>
          <p:cNvSpPr/>
          <p:nvPr/>
        </p:nvSpPr>
        <p:spPr>
          <a:xfrm>
            <a:off x="9403764" y="3929632"/>
            <a:ext cx="317343" cy="347297"/>
          </a:xfrm>
          <a:custGeom>
            <a:avLst/>
            <a:gdLst/>
            <a:ahLst/>
            <a:cxnLst/>
            <a:rect l="l" t="t" r="r" b="b"/>
            <a:pathLst>
              <a:path w="317343" h="347297">
                <a:moveTo>
                  <a:pt x="0" y="0"/>
                </a:moveTo>
                <a:lnTo>
                  <a:pt x="317343" y="0"/>
                </a:lnTo>
                <a:lnTo>
                  <a:pt x="317343" y="347297"/>
                </a:lnTo>
                <a:lnTo>
                  <a:pt x="0" y="347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xmlns="" id="{E6255A58-8740-F7D5-CE8D-1608E211AF59}"/>
              </a:ext>
            </a:extLst>
          </p:cNvPr>
          <p:cNvSpPr/>
          <p:nvPr/>
        </p:nvSpPr>
        <p:spPr>
          <a:xfrm>
            <a:off x="12420048" y="2274811"/>
            <a:ext cx="664947" cy="438034"/>
          </a:xfrm>
          <a:custGeom>
            <a:avLst/>
            <a:gdLst/>
            <a:ahLst/>
            <a:cxnLst/>
            <a:rect l="l" t="t" r="r" b="b"/>
            <a:pathLst>
              <a:path w="664947" h="438034">
                <a:moveTo>
                  <a:pt x="0" y="0"/>
                </a:moveTo>
                <a:lnTo>
                  <a:pt x="664947" y="0"/>
                </a:lnTo>
                <a:lnTo>
                  <a:pt x="664947" y="438034"/>
                </a:lnTo>
                <a:lnTo>
                  <a:pt x="0" y="438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xmlns="" id="{6245C7DC-E140-C858-FCB6-69BC2186BFDB}"/>
              </a:ext>
            </a:extLst>
          </p:cNvPr>
          <p:cNvSpPr/>
          <p:nvPr/>
        </p:nvSpPr>
        <p:spPr>
          <a:xfrm>
            <a:off x="14590346" y="6018322"/>
            <a:ext cx="626095" cy="650488"/>
          </a:xfrm>
          <a:custGeom>
            <a:avLst/>
            <a:gdLst/>
            <a:ahLst/>
            <a:cxnLst/>
            <a:rect l="l" t="t" r="r" b="b"/>
            <a:pathLst>
              <a:path w="626095" h="650488">
                <a:moveTo>
                  <a:pt x="0" y="0"/>
                </a:moveTo>
                <a:lnTo>
                  <a:pt x="626095" y="0"/>
                </a:lnTo>
                <a:lnTo>
                  <a:pt x="626095" y="650488"/>
                </a:lnTo>
                <a:lnTo>
                  <a:pt x="0" y="650488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EA8E4C57-44AB-79AD-494C-84C86E1FCD77}"/>
              </a:ext>
            </a:extLst>
          </p:cNvPr>
          <p:cNvSpPr/>
          <p:nvPr/>
        </p:nvSpPr>
        <p:spPr>
          <a:xfrm>
            <a:off x="-2423735" y="646218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xmlns="" id="{81AF36E5-ED8C-D060-8AC7-DC180D8FFD00}"/>
              </a:ext>
            </a:extLst>
          </p:cNvPr>
          <p:cNvSpPr txBox="1"/>
          <p:nvPr/>
        </p:nvSpPr>
        <p:spPr>
          <a:xfrm>
            <a:off x="3593212" y="1546095"/>
            <a:ext cx="5550788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 dirty="0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ERD MODEL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xmlns="" id="{7D3845AB-61D7-AE82-DA2B-F3DC24F1954F}"/>
              </a:ext>
            </a:extLst>
          </p:cNvPr>
          <p:cNvSpPr txBox="1"/>
          <p:nvPr/>
        </p:nvSpPr>
        <p:spPr>
          <a:xfrm>
            <a:off x="1864088" y="3176820"/>
            <a:ext cx="9166535" cy="3177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>
              <a:lnSpc>
                <a:spcPts val="3639"/>
              </a:lnSpc>
              <a:buAutoNum type="arabicPeriod"/>
            </a:pPr>
            <a:r>
              <a:rPr lang="en-US" sz="2599" spc="-77" dirty="0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Category to Product (1: many).</a:t>
            </a:r>
          </a:p>
          <a:p>
            <a:pPr algn="just">
              <a:lnSpc>
                <a:spcPts val="3639"/>
              </a:lnSpc>
            </a:pPr>
            <a:r>
              <a:rPr lang="en-US" sz="2599" spc="-77" dirty="0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One category can contain many products, but each product belongs to only one category</a:t>
            </a:r>
          </a:p>
          <a:p>
            <a:pPr algn="just">
              <a:lnSpc>
                <a:spcPts val="3639"/>
              </a:lnSpc>
            </a:pPr>
            <a:r>
              <a:rPr lang="en-US" sz="2599" spc="-77" dirty="0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2. Product to Sales (1: Many)</a:t>
            </a:r>
          </a:p>
          <a:p>
            <a:pPr algn="just">
              <a:lnSpc>
                <a:spcPts val="3639"/>
              </a:lnSpc>
            </a:pPr>
            <a:r>
              <a:rPr lang="en-US" sz="2599" spc="-77" dirty="0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One product can appear in many sales records, but each sales record refers to one product</a:t>
            </a:r>
          </a:p>
          <a:p>
            <a:pPr algn="just">
              <a:lnSpc>
                <a:spcPts val="3639"/>
              </a:lnSpc>
            </a:pPr>
            <a:endParaRPr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FBEDB2F6-87E3-EBDF-EA2D-366C4A25C164}"/>
              </a:ext>
            </a:extLst>
          </p:cNvPr>
          <p:cNvSpPr txBox="1"/>
          <p:nvPr/>
        </p:nvSpPr>
        <p:spPr>
          <a:xfrm>
            <a:off x="1864088" y="5961172"/>
            <a:ext cx="9041387" cy="271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spc="-77" dirty="0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3. Location to Sales(1: Many)</a:t>
            </a:r>
          </a:p>
          <a:p>
            <a:pPr algn="just">
              <a:lnSpc>
                <a:spcPts val="3639"/>
              </a:lnSpc>
            </a:pPr>
            <a:r>
              <a:rPr lang="en-US" sz="2599" spc="-77" dirty="0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One location can generate many sales records</a:t>
            </a:r>
          </a:p>
          <a:p>
            <a:pPr algn="just">
              <a:lnSpc>
                <a:spcPts val="3639"/>
              </a:lnSpc>
            </a:pPr>
            <a:r>
              <a:rPr lang="en-US" sz="2599" spc="-77" dirty="0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4. Platform to Sales (1: Many)</a:t>
            </a:r>
          </a:p>
          <a:p>
            <a:pPr algn="just">
              <a:lnSpc>
                <a:spcPts val="3639"/>
              </a:lnSpc>
            </a:pPr>
            <a:r>
              <a:rPr lang="en-US" sz="2599" spc="-77" dirty="0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One platform can be associated with many sales.</a:t>
            </a:r>
          </a:p>
          <a:p>
            <a:pPr algn="just">
              <a:lnSpc>
                <a:spcPts val="3639"/>
              </a:lnSpc>
            </a:pPr>
            <a:endParaRPr lang="en-US" sz="2599" spc="-77" dirty="0">
              <a:solidFill>
                <a:srgbClr val="03060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639"/>
              </a:lnSpc>
            </a:pPr>
            <a:endParaRPr dirty="0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xmlns="" id="{804605E4-5581-2D5A-EB38-3FE403D0F26B}"/>
              </a:ext>
            </a:extLst>
          </p:cNvPr>
          <p:cNvSpPr/>
          <p:nvPr/>
        </p:nvSpPr>
        <p:spPr>
          <a:xfrm>
            <a:off x="3447563" y="9290685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xmlns="" id="{1381211B-79AF-F746-CBFF-5616C1D13385}"/>
              </a:ext>
            </a:extLst>
          </p:cNvPr>
          <p:cNvSpPr/>
          <p:nvPr/>
        </p:nvSpPr>
        <p:spPr>
          <a:xfrm>
            <a:off x="884360" y="9025842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8" cstate="print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5370393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08187" y="2036390"/>
            <a:ext cx="5909318" cy="5243177"/>
          </a:xfrm>
          <a:custGeom>
            <a:avLst/>
            <a:gdLst/>
            <a:ahLst/>
            <a:cxnLst/>
            <a:rect l="l" t="t" r="r" b="b"/>
            <a:pathLst>
              <a:path w="5909318" h="5243177">
                <a:moveTo>
                  <a:pt x="0" y="0"/>
                </a:moveTo>
                <a:lnTo>
                  <a:pt x="5909318" y="0"/>
                </a:lnTo>
                <a:lnTo>
                  <a:pt x="5909318" y="5243177"/>
                </a:lnTo>
                <a:lnTo>
                  <a:pt x="0" y="524317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80355" y="4179089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767030" y="5380366"/>
            <a:ext cx="723207" cy="329963"/>
          </a:xfrm>
          <a:custGeom>
            <a:avLst/>
            <a:gdLst/>
            <a:ahLst/>
            <a:cxnLst/>
            <a:rect l="l" t="t" r="r" b="b"/>
            <a:pathLst>
              <a:path w="723207" h="329963">
                <a:moveTo>
                  <a:pt x="0" y="0"/>
                </a:moveTo>
                <a:lnTo>
                  <a:pt x="723207" y="0"/>
                </a:lnTo>
                <a:lnTo>
                  <a:pt x="723207" y="329963"/>
                </a:lnTo>
                <a:lnTo>
                  <a:pt x="0" y="32996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08187" y="6997014"/>
            <a:ext cx="295867" cy="282553"/>
          </a:xfrm>
          <a:custGeom>
            <a:avLst/>
            <a:gdLst/>
            <a:ahLst/>
            <a:cxnLst/>
            <a:rect l="l" t="t" r="r" b="b"/>
            <a:pathLst>
              <a:path w="295867" h="282553">
                <a:moveTo>
                  <a:pt x="0" y="0"/>
                </a:moveTo>
                <a:lnTo>
                  <a:pt x="295867" y="0"/>
                </a:lnTo>
                <a:lnTo>
                  <a:pt x="295867" y="282553"/>
                </a:lnTo>
                <a:lnTo>
                  <a:pt x="0" y="282553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839217" y="207022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754386" y="3419630"/>
            <a:ext cx="6742430" cy="34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DATA CLEANING USING R PROGRAM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C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6232" y="1511653"/>
            <a:ext cx="6792425" cy="6533078"/>
          </a:xfrm>
          <a:custGeom>
            <a:avLst/>
            <a:gdLst/>
            <a:ahLst/>
            <a:cxnLst/>
            <a:rect l="l" t="t" r="r" b="b"/>
            <a:pathLst>
              <a:path w="6792425" h="6533078">
                <a:moveTo>
                  <a:pt x="0" y="0"/>
                </a:moveTo>
                <a:lnTo>
                  <a:pt x="6792425" y="0"/>
                </a:lnTo>
                <a:lnTo>
                  <a:pt x="6792425" y="6533078"/>
                </a:lnTo>
                <a:lnTo>
                  <a:pt x="0" y="653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8401" y="4986953"/>
            <a:ext cx="916876" cy="512304"/>
          </a:xfrm>
          <a:custGeom>
            <a:avLst/>
            <a:gdLst/>
            <a:ahLst/>
            <a:cxnLst/>
            <a:rect l="l" t="t" r="r" b="b"/>
            <a:pathLst>
              <a:path w="916876" h="512304">
                <a:moveTo>
                  <a:pt x="0" y="0"/>
                </a:moveTo>
                <a:lnTo>
                  <a:pt x="916875" y="0"/>
                </a:lnTo>
                <a:lnTo>
                  <a:pt x="916875" y="512304"/>
                </a:lnTo>
                <a:lnTo>
                  <a:pt x="0" y="5123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10368">
            <a:off x="14877657" y="7896188"/>
            <a:ext cx="1734807" cy="297086"/>
          </a:xfrm>
          <a:custGeom>
            <a:avLst/>
            <a:gdLst/>
            <a:ahLst/>
            <a:cxnLst/>
            <a:rect l="l" t="t" r="r" b="b"/>
            <a:pathLst>
              <a:path w="1734807" h="297086">
                <a:moveTo>
                  <a:pt x="0" y="0"/>
                </a:moveTo>
                <a:lnTo>
                  <a:pt x="1734807" y="0"/>
                </a:lnTo>
                <a:lnTo>
                  <a:pt x="1734807" y="297086"/>
                </a:lnTo>
                <a:lnTo>
                  <a:pt x="0" y="29708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228774" y="2809531"/>
            <a:ext cx="391150" cy="355458"/>
          </a:xfrm>
          <a:custGeom>
            <a:avLst/>
            <a:gdLst/>
            <a:ahLst/>
            <a:cxnLst/>
            <a:rect l="l" t="t" r="r" b="b"/>
            <a:pathLst>
              <a:path w="391150" h="355458">
                <a:moveTo>
                  <a:pt x="0" y="0"/>
                </a:moveTo>
                <a:lnTo>
                  <a:pt x="391150" y="0"/>
                </a:lnTo>
                <a:lnTo>
                  <a:pt x="391150" y="355458"/>
                </a:lnTo>
                <a:lnTo>
                  <a:pt x="0" y="35545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791697" y="155123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3447563" y="9290685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84360" y="9025842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89364" y="1551236"/>
            <a:ext cx="10627475" cy="6493495"/>
          </a:xfrm>
          <a:custGeom>
            <a:avLst/>
            <a:gdLst/>
            <a:ahLst/>
            <a:cxnLst/>
            <a:rect l="l" t="t" r="r" b="b"/>
            <a:pathLst>
              <a:path w="10627475" h="6493495">
                <a:moveTo>
                  <a:pt x="0" y="0"/>
                </a:moveTo>
                <a:lnTo>
                  <a:pt x="10627474" y="0"/>
                </a:lnTo>
                <a:lnTo>
                  <a:pt x="10627474" y="6493495"/>
                </a:lnTo>
                <a:lnTo>
                  <a:pt x="0" y="6493495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/>
            <a:stretch>
              <a:fillRect l="-2520" r="-25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274844" y="344904"/>
            <a:ext cx="8012156" cy="1166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8"/>
              </a:lnSpc>
              <a:spcBef>
                <a:spcPct val="0"/>
              </a:spcBef>
            </a:pPr>
            <a:r>
              <a:rPr lang="en-US" sz="8600" spc="-258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LOADING DATA IN ‘R’</a:t>
            </a:r>
          </a:p>
        </p:txBody>
      </p:sp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6232" y="1511653"/>
            <a:ext cx="6792425" cy="6533078"/>
          </a:xfrm>
          <a:custGeom>
            <a:avLst/>
            <a:gdLst/>
            <a:ahLst/>
            <a:cxnLst/>
            <a:rect l="l" t="t" r="r" b="b"/>
            <a:pathLst>
              <a:path w="6792425" h="6533078">
                <a:moveTo>
                  <a:pt x="0" y="0"/>
                </a:moveTo>
                <a:lnTo>
                  <a:pt x="6792425" y="0"/>
                </a:lnTo>
                <a:lnTo>
                  <a:pt x="6792425" y="6533078"/>
                </a:lnTo>
                <a:lnTo>
                  <a:pt x="0" y="653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8401" y="4986953"/>
            <a:ext cx="916876" cy="512304"/>
          </a:xfrm>
          <a:custGeom>
            <a:avLst/>
            <a:gdLst/>
            <a:ahLst/>
            <a:cxnLst/>
            <a:rect l="l" t="t" r="r" b="b"/>
            <a:pathLst>
              <a:path w="916876" h="512304">
                <a:moveTo>
                  <a:pt x="0" y="0"/>
                </a:moveTo>
                <a:lnTo>
                  <a:pt x="916875" y="0"/>
                </a:lnTo>
                <a:lnTo>
                  <a:pt x="916875" y="512304"/>
                </a:lnTo>
                <a:lnTo>
                  <a:pt x="0" y="5123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10368">
            <a:off x="14877657" y="7896188"/>
            <a:ext cx="1734807" cy="297086"/>
          </a:xfrm>
          <a:custGeom>
            <a:avLst/>
            <a:gdLst/>
            <a:ahLst/>
            <a:cxnLst/>
            <a:rect l="l" t="t" r="r" b="b"/>
            <a:pathLst>
              <a:path w="1734807" h="297086">
                <a:moveTo>
                  <a:pt x="0" y="0"/>
                </a:moveTo>
                <a:lnTo>
                  <a:pt x="1734807" y="0"/>
                </a:lnTo>
                <a:lnTo>
                  <a:pt x="1734807" y="297086"/>
                </a:lnTo>
                <a:lnTo>
                  <a:pt x="0" y="29708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228774" y="2809531"/>
            <a:ext cx="391150" cy="355458"/>
          </a:xfrm>
          <a:custGeom>
            <a:avLst/>
            <a:gdLst/>
            <a:ahLst/>
            <a:cxnLst/>
            <a:rect l="l" t="t" r="r" b="b"/>
            <a:pathLst>
              <a:path w="391150" h="355458">
                <a:moveTo>
                  <a:pt x="0" y="0"/>
                </a:moveTo>
                <a:lnTo>
                  <a:pt x="391150" y="0"/>
                </a:lnTo>
                <a:lnTo>
                  <a:pt x="391150" y="355458"/>
                </a:lnTo>
                <a:lnTo>
                  <a:pt x="0" y="35545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791697" y="155123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3447563" y="9290685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84360" y="9025842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5198" y="1511653"/>
            <a:ext cx="10881640" cy="6331766"/>
          </a:xfrm>
          <a:custGeom>
            <a:avLst/>
            <a:gdLst/>
            <a:ahLst/>
            <a:cxnLst/>
            <a:rect l="l" t="t" r="r" b="b"/>
            <a:pathLst>
              <a:path w="10881640" h="6331766">
                <a:moveTo>
                  <a:pt x="0" y="0"/>
                </a:moveTo>
                <a:lnTo>
                  <a:pt x="10881640" y="0"/>
                </a:lnTo>
                <a:lnTo>
                  <a:pt x="10881640" y="6331767"/>
                </a:lnTo>
                <a:lnTo>
                  <a:pt x="0" y="6331767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/>
            <a:stretch>
              <a:fillRect l="-1552" r="-15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459370" y="344904"/>
            <a:ext cx="6837030" cy="1166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8"/>
              </a:lnSpc>
              <a:spcBef>
                <a:spcPct val="0"/>
              </a:spcBef>
            </a:pPr>
            <a:r>
              <a:rPr lang="en-US" sz="8600" spc="-258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EXPLORING DATA</a:t>
            </a:r>
          </a:p>
        </p:txBody>
      </p: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6232" y="1511653"/>
            <a:ext cx="6792425" cy="6533078"/>
          </a:xfrm>
          <a:custGeom>
            <a:avLst/>
            <a:gdLst/>
            <a:ahLst/>
            <a:cxnLst/>
            <a:rect l="l" t="t" r="r" b="b"/>
            <a:pathLst>
              <a:path w="6792425" h="6533078">
                <a:moveTo>
                  <a:pt x="0" y="0"/>
                </a:moveTo>
                <a:lnTo>
                  <a:pt x="6792425" y="0"/>
                </a:lnTo>
                <a:lnTo>
                  <a:pt x="6792425" y="6533078"/>
                </a:lnTo>
                <a:lnTo>
                  <a:pt x="0" y="653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8401" y="4986953"/>
            <a:ext cx="916876" cy="512304"/>
          </a:xfrm>
          <a:custGeom>
            <a:avLst/>
            <a:gdLst/>
            <a:ahLst/>
            <a:cxnLst/>
            <a:rect l="l" t="t" r="r" b="b"/>
            <a:pathLst>
              <a:path w="916876" h="512304">
                <a:moveTo>
                  <a:pt x="0" y="0"/>
                </a:moveTo>
                <a:lnTo>
                  <a:pt x="916875" y="0"/>
                </a:lnTo>
                <a:lnTo>
                  <a:pt x="916875" y="512304"/>
                </a:lnTo>
                <a:lnTo>
                  <a:pt x="0" y="5123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10368">
            <a:off x="14877657" y="7896188"/>
            <a:ext cx="1734807" cy="297086"/>
          </a:xfrm>
          <a:custGeom>
            <a:avLst/>
            <a:gdLst/>
            <a:ahLst/>
            <a:cxnLst/>
            <a:rect l="l" t="t" r="r" b="b"/>
            <a:pathLst>
              <a:path w="1734807" h="297086">
                <a:moveTo>
                  <a:pt x="0" y="0"/>
                </a:moveTo>
                <a:lnTo>
                  <a:pt x="1734807" y="0"/>
                </a:lnTo>
                <a:lnTo>
                  <a:pt x="1734807" y="297086"/>
                </a:lnTo>
                <a:lnTo>
                  <a:pt x="0" y="29708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228774" y="2809531"/>
            <a:ext cx="391150" cy="355458"/>
          </a:xfrm>
          <a:custGeom>
            <a:avLst/>
            <a:gdLst/>
            <a:ahLst/>
            <a:cxnLst/>
            <a:rect l="l" t="t" r="r" b="b"/>
            <a:pathLst>
              <a:path w="391150" h="355458">
                <a:moveTo>
                  <a:pt x="0" y="0"/>
                </a:moveTo>
                <a:lnTo>
                  <a:pt x="391150" y="0"/>
                </a:lnTo>
                <a:lnTo>
                  <a:pt x="391150" y="355458"/>
                </a:lnTo>
                <a:lnTo>
                  <a:pt x="0" y="35545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791697" y="155123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3447563" y="9290685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84360" y="9025842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4819" y="1889958"/>
            <a:ext cx="10842020" cy="6154773"/>
          </a:xfrm>
          <a:custGeom>
            <a:avLst/>
            <a:gdLst/>
            <a:ahLst/>
            <a:cxnLst/>
            <a:rect l="l" t="t" r="r" b="b"/>
            <a:pathLst>
              <a:path w="10842020" h="6154773">
                <a:moveTo>
                  <a:pt x="0" y="0"/>
                </a:moveTo>
                <a:lnTo>
                  <a:pt x="10842019" y="0"/>
                </a:lnTo>
                <a:lnTo>
                  <a:pt x="10842019" y="6154773"/>
                </a:lnTo>
                <a:lnTo>
                  <a:pt x="0" y="6154773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/>
            <a:stretch>
              <a:fillRect t="-676" b="-6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000504" y="516763"/>
            <a:ext cx="6829295" cy="1166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8"/>
              </a:lnSpc>
              <a:spcBef>
                <a:spcPct val="0"/>
              </a:spcBef>
            </a:pPr>
            <a:r>
              <a:rPr lang="en-US" sz="8600" spc="-258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CLEANING DATA</a:t>
            </a:r>
          </a:p>
        </p:txBody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6232" y="1511653"/>
            <a:ext cx="6792425" cy="6533078"/>
          </a:xfrm>
          <a:custGeom>
            <a:avLst/>
            <a:gdLst/>
            <a:ahLst/>
            <a:cxnLst/>
            <a:rect l="l" t="t" r="r" b="b"/>
            <a:pathLst>
              <a:path w="6792425" h="6533078">
                <a:moveTo>
                  <a:pt x="0" y="0"/>
                </a:moveTo>
                <a:lnTo>
                  <a:pt x="6792425" y="0"/>
                </a:lnTo>
                <a:lnTo>
                  <a:pt x="6792425" y="6533078"/>
                </a:lnTo>
                <a:lnTo>
                  <a:pt x="0" y="653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8401" y="4986953"/>
            <a:ext cx="916876" cy="512304"/>
          </a:xfrm>
          <a:custGeom>
            <a:avLst/>
            <a:gdLst/>
            <a:ahLst/>
            <a:cxnLst/>
            <a:rect l="l" t="t" r="r" b="b"/>
            <a:pathLst>
              <a:path w="916876" h="512304">
                <a:moveTo>
                  <a:pt x="0" y="0"/>
                </a:moveTo>
                <a:lnTo>
                  <a:pt x="916875" y="0"/>
                </a:lnTo>
                <a:lnTo>
                  <a:pt x="916875" y="512304"/>
                </a:lnTo>
                <a:lnTo>
                  <a:pt x="0" y="51230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10368">
            <a:off x="14877657" y="7896188"/>
            <a:ext cx="1734807" cy="297086"/>
          </a:xfrm>
          <a:custGeom>
            <a:avLst/>
            <a:gdLst/>
            <a:ahLst/>
            <a:cxnLst/>
            <a:rect l="l" t="t" r="r" b="b"/>
            <a:pathLst>
              <a:path w="1734807" h="297086">
                <a:moveTo>
                  <a:pt x="0" y="0"/>
                </a:moveTo>
                <a:lnTo>
                  <a:pt x="1734807" y="0"/>
                </a:lnTo>
                <a:lnTo>
                  <a:pt x="1734807" y="297086"/>
                </a:lnTo>
                <a:lnTo>
                  <a:pt x="0" y="29708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228774" y="2809531"/>
            <a:ext cx="391150" cy="355458"/>
          </a:xfrm>
          <a:custGeom>
            <a:avLst/>
            <a:gdLst/>
            <a:ahLst/>
            <a:cxnLst/>
            <a:rect l="l" t="t" r="r" b="b"/>
            <a:pathLst>
              <a:path w="391150" h="355458">
                <a:moveTo>
                  <a:pt x="0" y="0"/>
                </a:moveTo>
                <a:lnTo>
                  <a:pt x="391150" y="0"/>
                </a:lnTo>
                <a:lnTo>
                  <a:pt x="391150" y="355458"/>
                </a:lnTo>
                <a:lnTo>
                  <a:pt x="0" y="35545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791697" y="155123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3447563" y="9290685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84360" y="9025842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7005" y="1700806"/>
            <a:ext cx="10732997" cy="6154773"/>
          </a:xfrm>
          <a:custGeom>
            <a:avLst/>
            <a:gdLst/>
            <a:ahLst/>
            <a:cxnLst/>
            <a:rect l="l" t="t" r="r" b="b"/>
            <a:pathLst>
              <a:path w="10732997" h="6154773">
                <a:moveTo>
                  <a:pt x="0" y="0"/>
                </a:moveTo>
                <a:lnTo>
                  <a:pt x="10732997" y="0"/>
                </a:lnTo>
                <a:lnTo>
                  <a:pt x="10732997" y="6154772"/>
                </a:lnTo>
                <a:lnTo>
                  <a:pt x="0" y="6154772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45490" y="384487"/>
            <a:ext cx="6146110" cy="1166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8"/>
              </a:lnSpc>
              <a:spcBef>
                <a:spcPct val="0"/>
              </a:spcBef>
            </a:pPr>
            <a:r>
              <a:rPr lang="en-US" sz="8600" spc="-258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CLEANED DATA</a:t>
            </a:r>
          </a:p>
        </p:txBody>
      </p:sp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0142" y="2870839"/>
            <a:ext cx="7659804" cy="5723963"/>
          </a:xfrm>
          <a:custGeom>
            <a:avLst/>
            <a:gdLst/>
            <a:ahLst/>
            <a:cxnLst/>
            <a:rect l="l" t="t" r="r" b="b"/>
            <a:pathLst>
              <a:path w="7659804" h="5723963">
                <a:moveTo>
                  <a:pt x="0" y="0"/>
                </a:moveTo>
                <a:lnTo>
                  <a:pt x="7659804" y="0"/>
                </a:lnTo>
                <a:lnTo>
                  <a:pt x="7659804" y="5723963"/>
                </a:lnTo>
                <a:lnTo>
                  <a:pt x="0" y="572396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985481" y="6731334"/>
            <a:ext cx="626383" cy="353124"/>
          </a:xfrm>
          <a:custGeom>
            <a:avLst/>
            <a:gdLst/>
            <a:ahLst/>
            <a:cxnLst/>
            <a:rect l="l" t="t" r="r" b="b"/>
            <a:pathLst>
              <a:path w="626383" h="353124">
                <a:moveTo>
                  <a:pt x="0" y="0"/>
                </a:moveTo>
                <a:lnTo>
                  <a:pt x="626384" y="0"/>
                </a:lnTo>
                <a:lnTo>
                  <a:pt x="626384" y="353123"/>
                </a:lnTo>
                <a:lnTo>
                  <a:pt x="0" y="35312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53346" y="3531502"/>
            <a:ext cx="477037" cy="129396"/>
          </a:xfrm>
          <a:custGeom>
            <a:avLst/>
            <a:gdLst/>
            <a:ahLst/>
            <a:cxnLst/>
            <a:rect l="l" t="t" r="r" b="b"/>
            <a:pathLst>
              <a:path w="477037" h="129396">
                <a:moveTo>
                  <a:pt x="0" y="0"/>
                </a:moveTo>
                <a:lnTo>
                  <a:pt x="477037" y="0"/>
                </a:lnTo>
                <a:lnTo>
                  <a:pt x="477037" y="129396"/>
                </a:lnTo>
                <a:lnTo>
                  <a:pt x="0" y="129396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863585" y="3596200"/>
            <a:ext cx="264917" cy="234783"/>
          </a:xfrm>
          <a:custGeom>
            <a:avLst/>
            <a:gdLst/>
            <a:ahLst/>
            <a:cxnLst/>
            <a:rect l="l" t="t" r="r" b="b"/>
            <a:pathLst>
              <a:path w="264917" h="234783">
                <a:moveTo>
                  <a:pt x="0" y="0"/>
                </a:moveTo>
                <a:lnTo>
                  <a:pt x="264918" y="0"/>
                </a:lnTo>
                <a:lnTo>
                  <a:pt x="264918" y="234783"/>
                </a:lnTo>
                <a:lnTo>
                  <a:pt x="0" y="234783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601700" y="1008448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438986" y="3292197"/>
            <a:ext cx="9535753" cy="483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27"/>
              </a:lnSpc>
            </a:pPr>
            <a:r>
              <a:rPr lang="en-US" sz="12162" spc="-364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SUPPLEMENTS SALES DATA ANALYSIS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165" y="1884914"/>
            <a:ext cx="5050325" cy="6215785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-42365" r="-42365"/>
              </a:stretch>
            </a:blipFill>
            <a:ln w="38100" cap="sq">
              <a:solidFill>
                <a:srgbClr val="FF416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5162865" y="7043267"/>
            <a:ext cx="215625" cy="254050"/>
          </a:xfrm>
          <a:custGeom>
            <a:avLst/>
            <a:gdLst/>
            <a:ahLst/>
            <a:cxnLst/>
            <a:rect l="l" t="t" r="r" b="b"/>
            <a:pathLst>
              <a:path w="215625" h="254050">
                <a:moveTo>
                  <a:pt x="0" y="0"/>
                </a:moveTo>
                <a:lnTo>
                  <a:pt x="215625" y="0"/>
                </a:lnTo>
                <a:lnTo>
                  <a:pt x="215625" y="254051"/>
                </a:lnTo>
                <a:lnTo>
                  <a:pt x="0" y="25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430926" y="7057470"/>
            <a:ext cx="439520" cy="479695"/>
          </a:xfrm>
          <a:custGeom>
            <a:avLst/>
            <a:gdLst/>
            <a:ahLst/>
            <a:cxnLst/>
            <a:rect l="l" t="t" r="r" b="b"/>
            <a:pathLst>
              <a:path w="439520" h="479695">
                <a:moveTo>
                  <a:pt x="0" y="0"/>
                </a:moveTo>
                <a:lnTo>
                  <a:pt x="439521" y="0"/>
                </a:lnTo>
                <a:lnTo>
                  <a:pt x="439521" y="479695"/>
                </a:lnTo>
                <a:lnTo>
                  <a:pt x="0" y="47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02706" y="8100699"/>
            <a:ext cx="368750" cy="201890"/>
          </a:xfrm>
          <a:custGeom>
            <a:avLst/>
            <a:gdLst/>
            <a:ahLst/>
            <a:cxnLst/>
            <a:rect l="l" t="t" r="r" b="b"/>
            <a:pathLst>
              <a:path w="368750" h="201890">
                <a:moveTo>
                  <a:pt x="0" y="0"/>
                </a:moveTo>
                <a:lnTo>
                  <a:pt x="368750" y="0"/>
                </a:lnTo>
                <a:lnTo>
                  <a:pt x="368750" y="201890"/>
                </a:lnTo>
                <a:lnTo>
                  <a:pt x="0" y="20189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330492" y="1659162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871456" y="662338"/>
            <a:ext cx="8415090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BUSINESS QUESTION 1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840409" y="9128756"/>
            <a:ext cx="2418891" cy="28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05"/>
              </a:lnSpc>
            </a:pPr>
            <a:r>
              <a:rPr lang="en-US" sz="2100" spc="109">
                <a:solidFill>
                  <a:srgbClr val="148099"/>
                </a:solidFill>
                <a:latin typeface="Open Sans"/>
                <a:ea typeface="Open Sans"/>
                <a:cs typeface="Open Sans"/>
                <a:sym typeface="Open Sans"/>
              </a:rPr>
              <a:t>@reallygreatsite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26947" y="2383663"/>
            <a:ext cx="11132353" cy="56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“GIVEN UNITS SOLD AND DISCOUNT FOR EACH PRODUCT, CAN WE PREDICT WEEKLY REVENUE TO BE GENERATED?”</a:t>
            </a:r>
          </a:p>
          <a:p>
            <a:pPr algn="l">
              <a:lnSpc>
                <a:spcPts val="8858"/>
              </a:lnSpc>
            </a:pPr>
            <a:endParaRPr/>
          </a:p>
        </p:txBody>
      </p: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3722966" cy="2700842"/>
          </a:xfrm>
          <a:custGeom>
            <a:avLst/>
            <a:gdLst/>
            <a:ahLst/>
            <a:cxnLst/>
            <a:rect l="l" t="t" r="r" b="b"/>
            <a:pathLst>
              <a:path w="3722966" h="2700842">
                <a:moveTo>
                  <a:pt x="0" y="0"/>
                </a:moveTo>
                <a:lnTo>
                  <a:pt x="3722966" y="0"/>
                </a:lnTo>
                <a:lnTo>
                  <a:pt x="3722966" y="2700842"/>
                </a:lnTo>
                <a:lnTo>
                  <a:pt x="0" y="270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162865" y="7043267"/>
            <a:ext cx="215625" cy="254050"/>
          </a:xfrm>
          <a:custGeom>
            <a:avLst/>
            <a:gdLst/>
            <a:ahLst/>
            <a:cxnLst/>
            <a:rect l="l" t="t" r="r" b="b"/>
            <a:pathLst>
              <a:path w="215625" h="254050">
                <a:moveTo>
                  <a:pt x="0" y="0"/>
                </a:moveTo>
                <a:lnTo>
                  <a:pt x="215625" y="0"/>
                </a:lnTo>
                <a:lnTo>
                  <a:pt x="215625" y="254051"/>
                </a:lnTo>
                <a:lnTo>
                  <a:pt x="0" y="25405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430926" y="7057470"/>
            <a:ext cx="439520" cy="479695"/>
          </a:xfrm>
          <a:custGeom>
            <a:avLst/>
            <a:gdLst/>
            <a:ahLst/>
            <a:cxnLst/>
            <a:rect l="l" t="t" r="r" b="b"/>
            <a:pathLst>
              <a:path w="439520" h="479695">
                <a:moveTo>
                  <a:pt x="0" y="0"/>
                </a:moveTo>
                <a:lnTo>
                  <a:pt x="439521" y="0"/>
                </a:lnTo>
                <a:lnTo>
                  <a:pt x="439521" y="479695"/>
                </a:lnTo>
                <a:lnTo>
                  <a:pt x="0" y="47969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02706" y="8100699"/>
            <a:ext cx="368750" cy="201890"/>
          </a:xfrm>
          <a:custGeom>
            <a:avLst/>
            <a:gdLst/>
            <a:ahLst/>
            <a:cxnLst/>
            <a:rect l="l" t="t" r="r" b="b"/>
            <a:pathLst>
              <a:path w="368750" h="201890">
                <a:moveTo>
                  <a:pt x="0" y="0"/>
                </a:moveTo>
                <a:lnTo>
                  <a:pt x="368750" y="0"/>
                </a:lnTo>
                <a:lnTo>
                  <a:pt x="368750" y="201890"/>
                </a:lnTo>
                <a:lnTo>
                  <a:pt x="0" y="20189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30492" y="1659162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878403" y="492412"/>
            <a:ext cx="11930801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020304"/>
                </a:solidFill>
                <a:latin typeface="Anton"/>
                <a:ea typeface="Anton"/>
                <a:cs typeface="Anton"/>
                <a:sym typeface="Anton"/>
              </a:rPr>
              <a:t>MULTIPLE REGRESSION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757992"/>
            <a:ext cx="7047651" cy="7043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6664" lvl="1" indent="-368332" algn="l">
              <a:lnSpc>
                <a:spcPts val="3514"/>
              </a:lnSpc>
              <a:buFont typeface="Arial"/>
              <a:buChar char="•"/>
            </a:pPr>
            <a:r>
              <a:rPr lang="en-US" sz="3412" spc="-102">
                <a:solidFill>
                  <a:srgbClr val="020304"/>
                </a:solidFill>
                <a:latin typeface="Montserrat"/>
                <a:ea typeface="Montserrat"/>
                <a:cs typeface="Montserrat"/>
                <a:sym typeface="Montserrat"/>
              </a:rPr>
              <a:t>The units sold co-efficient is ~ 37.</a:t>
            </a:r>
          </a:p>
          <a:p>
            <a:pPr algn="l">
              <a:lnSpc>
                <a:spcPts val="3514"/>
              </a:lnSpc>
            </a:pPr>
            <a:endParaRPr/>
          </a:p>
          <a:p>
            <a:pPr marL="736664" lvl="1" indent="-368332" algn="l">
              <a:lnSpc>
                <a:spcPts val="3514"/>
              </a:lnSpc>
              <a:buFont typeface="Arial"/>
              <a:buChar char="•"/>
            </a:pPr>
            <a:r>
              <a:rPr lang="en-US" sz="3412" spc="-102">
                <a:solidFill>
                  <a:srgbClr val="020304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for each extra unit of product sold, the weekly revenue increases by approximately $37 on average whle keeping discount constant.</a:t>
            </a:r>
          </a:p>
          <a:p>
            <a:pPr algn="l">
              <a:lnSpc>
                <a:spcPts val="3514"/>
              </a:lnSpc>
            </a:pPr>
            <a:endParaRPr/>
          </a:p>
          <a:p>
            <a:pPr marL="736664" lvl="1" indent="-368332" algn="l">
              <a:lnSpc>
                <a:spcPts val="3514"/>
              </a:lnSpc>
              <a:buFont typeface="Arial"/>
              <a:buChar char="•"/>
            </a:pPr>
            <a:r>
              <a:rPr lang="en-US" sz="3412" spc="-102">
                <a:solidFill>
                  <a:srgbClr val="020304"/>
                </a:solidFill>
                <a:latin typeface="Montserrat"/>
                <a:ea typeface="Montserrat"/>
                <a:cs typeface="Montserrat"/>
                <a:sym typeface="Montserrat"/>
              </a:rPr>
              <a:t>The intercept is -322.390 which is not statistically significant and R-Squared value is 0.0444 thus showing that discount by itself does not change revenue generated.</a:t>
            </a:r>
          </a:p>
        </p:txBody>
      </p:sp>
      <p:pic>
        <p:nvPicPr>
          <p:cNvPr id="11" name="Picture 10" descr="business question 1 mod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9377" y="2400300"/>
            <a:ext cx="10677623" cy="7162800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58401" y="4986953"/>
            <a:ext cx="916876" cy="512304"/>
          </a:xfrm>
          <a:custGeom>
            <a:avLst/>
            <a:gdLst/>
            <a:ahLst/>
            <a:cxnLst/>
            <a:rect l="l" t="t" r="r" b="b"/>
            <a:pathLst>
              <a:path w="916876" h="512304">
                <a:moveTo>
                  <a:pt x="0" y="0"/>
                </a:moveTo>
                <a:lnTo>
                  <a:pt x="916875" y="0"/>
                </a:lnTo>
                <a:lnTo>
                  <a:pt x="916875" y="512304"/>
                </a:lnTo>
                <a:lnTo>
                  <a:pt x="0" y="51230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10368">
            <a:off x="14877657" y="7896188"/>
            <a:ext cx="1734807" cy="297086"/>
          </a:xfrm>
          <a:custGeom>
            <a:avLst/>
            <a:gdLst/>
            <a:ahLst/>
            <a:cxnLst/>
            <a:rect l="l" t="t" r="r" b="b"/>
            <a:pathLst>
              <a:path w="1734807" h="297086">
                <a:moveTo>
                  <a:pt x="0" y="0"/>
                </a:moveTo>
                <a:lnTo>
                  <a:pt x="1734807" y="0"/>
                </a:lnTo>
                <a:lnTo>
                  <a:pt x="1734807" y="297086"/>
                </a:lnTo>
                <a:lnTo>
                  <a:pt x="0" y="29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28774" y="2809531"/>
            <a:ext cx="391150" cy="355458"/>
          </a:xfrm>
          <a:custGeom>
            <a:avLst/>
            <a:gdLst/>
            <a:ahLst/>
            <a:cxnLst/>
            <a:rect l="l" t="t" r="r" b="b"/>
            <a:pathLst>
              <a:path w="391150" h="355458">
                <a:moveTo>
                  <a:pt x="0" y="0"/>
                </a:moveTo>
                <a:lnTo>
                  <a:pt x="391150" y="0"/>
                </a:lnTo>
                <a:lnTo>
                  <a:pt x="391150" y="355458"/>
                </a:lnTo>
                <a:lnTo>
                  <a:pt x="0" y="35545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791697" y="155123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2808216" y="9442592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9258300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640" y="1875980"/>
            <a:ext cx="12744464" cy="7246554"/>
          </a:xfrm>
          <a:custGeom>
            <a:avLst/>
            <a:gdLst/>
            <a:ahLst/>
            <a:cxnLst/>
            <a:rect l="l" t="t" r="r" b="b"/>
            <a:pathLst>
              <a:path w="12744464" h="7246554">
                <a:moveTo>
                  <a:pt x="0" y="0"/>
                </a:moveTo>
                <a:lnTo>
                  <a:pt x="12744464" y="0"/>
                </a:lnTo>
                <a:lnTo>
                  <a:pt x="12744464" y="7246554"/>
                </a:lnTo>
                <a:lnTo>
                  <a:pt x="0" y="7246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/>
            <a:stretch>
              <a:fillRect t="-2081" r="-9517" b="-20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18635" y="384487"/>
            <a:ext cx="13411584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8"/>
              </a:lnSpc>
              <a:spcBef>
                <a:spcPct val="0"/>
              </a:spcBef>
            </a:pPr>
            <a:r>
              <a:rPr lang="en-US" sz="8600" spc="-25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VISUALIZATION USING SCATTER PLOT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59049" y="1861367"/>
            <a:ext cx="4972023" cy="744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4"/>
              </a:lnSpc>
            </a:pPr>
            <a:r>
              <a:rPr lang="en-US" sz="4800" spc="-14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From the scatter plot, it is noted that there is moderate positive correlation between units sold and revenue whilst taking into account discount on each product.</a:t>
            </a:r>
          </a:p>
        </p:txBody>
      </p:sp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165" y="1884914"/>
            <a:ext cx="5050325" cy="6215785"/>
            <a:chOff x="0" y="0"/>
            <a:chExt cx="6604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 cstate="print"/>
              <a:stretch>
                <a:fillRect l="-42365" r="-42365"/>
              </a:stretch>
            </a:blipFill>
            <a:ln w="38100" cap="sq">
              <a:solidFill>
                <a:srgbClr val="FF416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5162865" y="7043267"/>
            <a:ext cx="215625" cy="254050"/>
          </a:xfrm>
          <a:custGeom>
            <a:avLst/>
            <a:gdLst/>
            <a:ahLst/>
            <a:cxnLst/>
            <a:rect l="l" t="t" r="r" b="b"/>
            <a:pathLst>
              <a:path w="215625" h="254050">
                <a:moveTo>
                  <a:pt x="0" y="0"/>
                </a:moveTo>
                <a:lnTo>
                  <a:pt x="215625" y="0"/>
                </a:lnTo>
                <a:lnTo>
                  <a:pt x="215625" y="254051"/>
                </a:lnTo>
                <a:lnTo>
                  <a:pt x="0" y="25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430926" y="7057470"/>
            <a:ext cx="439520" cy="479695"/>
          </a:xfrm>
          <a:custGeom>
            <a:avLst/>
            <a:gdLst/>
            <a:ahLst/>
            <a:cxnLst/>
            <a:rect l="l" t="t" r="r" b="b"/>
            <a:pathLst>
              <a:path w="439520" h="479695">
                <a:moveTo>
                  <a:pt x="0" y="0"/>
                </a:moveTo>
                <a:lnTo>
                  <a:pt x="439521" y="0"/>
                </a:lnTo>
                <a:lnTo>
                  <a:pt x="439521" y="479695"/>
                </a:lnTo>
                <a:lnTo>
                  <a:pt x="0" y="479695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02706" y="8100699"/>
            <a:ext cx="368750" cy="201890"/>
          </a:xfrm>
          <a:custGeom>
            <a:avLst/>
            <a:gdLst/>
            <a:ahLst/>
            <a:cxnLst/>
            <a:rect l="l" t="t" r="r" b="b"/>
            <a:pathLst>
              <a:path w="368750" h="201890">
                <a:moveTo>
                  <a:pt x="0" y="0"/>
                </a:moveTo>
                <a:lnTo>
                  <a:pt x="368750" y="0"/>
                </a:lnTo>
                <a:lnTo>
                  <a:pt x="368750" y="201890"/>
                </a:lnTo>
                <a:lnTo>
                  <a:pt x="0" y="20189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330492" y="1659162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871456" y="662338"/>
            <a:ext cx="8415090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 dirty="0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BUSINESS QUESTION 2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840409" y="9128756"/>
            <a:ext cx="2418891" cy="28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05"/>
              </a:lnSpc>
            </a:pPr>
            <a:r>
              <a:rPr lang="en-US" sz="2100" spc="109">
                <a:solidFill>
                  <a:srgbClr val="148099"/>
                </a:solidFill>
                <a:latin typeface="Open Sans"/>
                <a:ea typeface="Open Sans"/>
                <a:cs typeface="Open Sans"/>
                <a:sym typeface="Open Sans"/>
              </a:rPr>
              <a:t>@reallygreatsite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65932" y="2247900"/>
            <a:ext cx="11132353" cy="6848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 dirty="0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“CAN WEEKLY REVENUE BE PREDICTED FROM PLATFORM AND LOCATION (WHILE TAKING INTO CONSIDERATION UNITS SOLD)?”</a:t>
            </a:r>
          </a:p>
          <a:p>
            <a:pPr algn="l">
              <a:lnSpc>
                <a:spcPts val="8858"/>
              </a:lnSpc>
            </a:pPr>
            <a:endParaRPr dirty="0"/>
          </a:p>
        </p:txBody>
      </p:sp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633" y="0"/>
            <a:ext cx="3722966" cy="2700842"/>
          </a:xfrm>
          <a:custGeom>
            <a:avLst/>
            <a:gdLst/>
            <a:ahLst/>
            <a:cxnLst/>
            <a:rect l="l" t="t" r="r" b="b"/>
            <a:pathLst>
              <a:path w="3722966" h="2700842">
                <a:moveTo>
                  <a:pt x="0" y="0"/>
                </a:moveTo>
                <a:lnTo>
                  <a:pt x="3722966" y="0"/>
                </a:lnTo>
                <a:lnTo>
                  <a:pt x="3722966" y="2700842"/>
                </a:lnTo>
                <a:lnTo>
                  <a:pt x="0" y="270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162865" y="7043267"/>
            <a:ext cx="215625" cy="254050"/>
          </a:xfrm>
          <a:custGeom>
            <a:avLst/>
            <a:gdLst/>
            <a:ahLst/>
            <a:cxnLst/>
            <a:rect l="l" t="t" r="r" b="b"/>
            <a:pathLst>
              <a:path w="215625" h="254050">
                <a:moveTo>
                  <a:pt x="0" y="0"/>
                </a:moveTo>
                <a:lnTo>
                  <a:pt x="215625" y="0"/>
                </a:lnTo>
                <a:lnTo>
                  <a:pt x="215625" y="254051"/>
                </a:lnTo>
                <a:lnTo>
                  <a:pt x="0" y="25405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430926" y="7057470"/>
            <a:ext cx="439520" cy="479695"/>
          </a:xfrm>
          <a:custGeom>
            <a:avLst/>
            <a:gdLst/>
            <a:ahLst/>
            <a:cxnLst/>
            <a:rect l="l" t="t" r="r" b="b"/>
            <a:pathLst>
              <a:path w="439520" h="479695">
                <a:moveTo>
                  <a:pt x="0" y="0"/>
                </a:moveTo>
                <a:lnTo>
                  <a:pt x="439521" y="0"/>
                </a:lnTo>
                <a:lnTo>
                  <a:pt x="439521" y="479695"/>
                </a:lnTo>
                <a:lnTo>
                  <a:pt x="0" y="47969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02706" y="8100699"/>
            <a:ext cx="368750" cy="201890"/>
          </a:xfrm>
          <a:custGeom>
            <a:avLst/>
            <a:gdLst/>
            <a:ahLst/>
            <a:cxnLst/>
            <a:rect l="l" t="t" r="r" b="b"/>
            <a:pathLst>
              <a:path w="368750" h="201890">
                <a:moveTo>
                  <a:pt x="0" y="0"/>
                </a:moveTo>
                <a:lnTo>
                  <a:pt x="368750" y="0"/>
                </a:lnTo>
                <a:lnTo>
                  <a:pt x="368750" y="201890"/>
                </a:lnTo>
                <a:lnTo>
                  <a:pt x="0" y="20189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30492" y="1659162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502706" y="1958304"/>
            <a:ext cx="10375359" cy="6943094"/>
          </a:xfrm>
          <a:custGeom>
            <a:avLst/>
            <a:gdLst/>
            <a:ahLst/>
            <a:cxnLst/>
            <a:rect l="l" t="t" r="r" b="b"/>
            <a:pathLst>
              <a:path w="10375359" h="6943094">
                <a:moveTo>
                  <a:pt x="0" y="0"/>
                </a:moveTo>
                <a:lnTo>
                  <a:pt x="10375359" y="0"/>
                </a:lnTo>
                <a:lnTo>
                  <a:pt x="10375359" y="6943095"/>
                </a:lnTo>
                <a:lnTo>
                  <a:pt x="0" y="6943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/>
            <a:stretch>
              <a:fillRect t="-904" b="-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878403" y="492412"/>
            <a:ext cx="11930801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020304"/>
                </a:solidFill>
                <a:latin typeface="Anton"/>
                <a:ea typeface="Anton"/>
                <a:cs typeface="Anton"/>
                <a:sym typeface="Anton"/>
              </a:rPr>
              <a:t>MULTIPLE REGRESSION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767517"/>
            <a:ext cx="7097797" cy="707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3741" lvl="1" indent="-391871" algn="l">
              <a:lnSpc>
                <a:spcPts val="3739"/>
              </a:lnSpc>
              <a:buFont typeface="Arial"/>
              <a:buChar char="•"/>
            </a:pPr>
            <a:r>
              <a:rPr lang="en-US" sz="3630" spc="-108">
                <a:solidFill>
                  <a:srgbClr val="020304"/>
                </a:solidFill>
                <a:latin typeface="Montserrat"/>
                <a:ea typeface="Montserrat"/>
                <a:cs typeface="Montserrat"/>
                <a:sym typeface="Montserrat"/>
              </a:rPr>
              <a:t>The linear model shows an intercept of -377.683 which is not statistically significant.</a:t>
            </a:r>
          </a:p>
          <a:p>
            <a:pPr algn="l">
              <a:lnSpc>
                <a:spcPts val="3739"/>
              </a:lnSpc>
            </a:pPr>
            <a:endParaRPr/>
          </a:p>
          <a:p>
            <a:pPr marL="783741" lvl="1" indent="-391871" algn="l">
              <a:lnSpc>
                <a:spcPts val="3739"/>
              </a:lnSpc>
              <a:buFont typeface="Arial"/>
              <a:buChar char="•"/>
            </a:pPr>
            <a:r>
              <a:rPr lang="en-US" sz="3630" spc="-108">
                <a:solidFill>
                  <a:srgbClr val="020304"/>
                </a:solidFill>
                <a:latin typeface="Montserrat"/>
                <a:ea typeface="Montserrat"/>
                <a:cs typeface="Montserrat"/>
                <a:sym typeface="Montserrat"/>
              </a:rPr>
              <a:t>The platform co-efficient for iHerb is ~ 11.20 while co-efficient for Walmart is ~ 1.36 against baseline category of Amazon Platform.</a:t>
            </a:r>
          </a:p>
          <a:p>
            <a:pPr algn="l">
              <a:lnSpc>
                <a:spcPts val="4048"/>
              </a:lnSpc>
            </a:pPr>
            <a:endParaRPr/>
          </a:p>
          <a:p>
            <a:pPr marL="762152" lvl="1" indent="-381076" algn="l">
              <a:lnSpc>
                <a:spcPts val="3636"/>
              </a:lnSpc>
              <a:buFont typeface="Arial"/>
              <a:buChar char="•"/>
            </a:pPr>
            <a:r>
              <a:rPr lang="en-US" sz="3530" spc="-105">
                <a:solidFill>
                  <a:srgbClr val="020304"/>
                </a:solidFill>
                <a:latin typeface="Montserrat"/>
                <a:ea typeface="Montserrat"/>
                <a:cs typeface="Montserrat"/>
                <a:sym typeface="Montserrat"/>
              </a:rPr>
              <a:t>Location co-efficient for USA is ~ 18.60 while UK co-efficient is ~ 15.44 against baseline category of Canada location.</a:t>
            </a:r>
          </a:p>
          <a:p>
            <a:pPr algn="l">
              <a:lnSpc>
                <a:spcPts val="4151"/>
              </a:lnSpc>
            </a:pPr>
            <a:endParaRPr/>
          </a:p>
        </p:txBody>
      </p:sp>
    </p:spTree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58401" y="4986953"/>
            <a:ext cx="916876" cy="512304"/>
          </a:xfrm>
          <a:custGeom>
            <a:avLst/>
            <a:gdLst/>
            <a:ahLst/>
            <a:cxnLst/>
            <a:rect l="l" t="t" r="r" b="b"/>
            <a:pathLst>
              <a:path w="916876" h="512304">
                <a:moveTo>
                  <a:pt x="0" y="0"/>
                </a:moveTo>
                <a:lnTo>
                  <a:pt x="916875" y="0"/>
                </a:lnTo>
                <a:lnTo>
                  <a:pt x="916875" y="512304"/>
                </a:lnTo>
                <a:lnTo>
                  <a:pt x="0" y="51230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10368">
            <a:off x="14877657" y="7896188"/>
            <a:ext cx="1734807" cy="297086"/>
          </a:xfrm>
          <a:custGeom>
            <a:avLst/>
            <a:gdLst/>
            <a:ahLst/>
            <a:cxnLst/>
            <a:rect l="l" t="t" r="r" b="b"/>
            <a:pathLst>
              <a:path w="1734807" h="297086">
                <a:moveTo>
                  <a:pt x="0" y="0"/>
                </a:moveTo>
                <a:lnTo>
                  <a:pt x="1734807" y="0"/>
                </a:lnTo>
                <a:lnTo>
                  <a:pt x="1734807" y="297086"/>
                </a:lnTo>
                <a:lnTo>
                  <a:pt x="0" y="29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28774" y="2809531"/>
            <a:ext cx="391150" cy="355458"/>
          </a:xfrm>
          <a:custGeom>
            <a:avLst/>
            <a:gdLst/>
            <a:ahLst/>
            <a:cxnLst/>
            <a:rect l="l" t="t" r="r" b="b"/>
            <a:pathLst>
              <a:path w="391150" h="355458">
                <a:moveTo>
                  <a:pt x="0" y="0"/>
                </a:moveTo>
                <a:lnTo>
                  <a:pt x="391150" y="0"/>
                </a:lnTo>
                <a:lnTo>
                  <a:pt x="391150" y="355458"/>
                </a:lnTo>
                <a:lnTo>
                  <a:pt x="0" y="35545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791697" y="155123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2808216" y="9442592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9258300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1051" y="1998441"/>
            <a:ext cx="10684904" cy="6720256"/>
          </a:xfrm>
          <a:custGeom>
            <a:avLst/>
            <a:gdLst/>
            <a:ahLst/>
            <a:cxnLst/>
            <a:rect l="l" t="t" r="r" b="b"/>
            <a:pathLst>
              <a:path w="10684904" h="6720256">
                <a:moveTo>
                  <a:pt x="0" y="0"/>
                </a:moveTo>
                <a:lnTo>
                  <a:pt x="10684904" y="0"/>
                </a:lnTo>
                <a:lnTo>
                  <a:pt x="10684904" y="6720256"/>
                </a:lnTo>
                <a:lnTo>
                  <a:pt x="0" y="6720256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/>
            <a:stretch>
              <a:fillRect l="-3285" r="-32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18635" y="384487"/>
            <a:ext cx="13411584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8"/>
              </a:lnSpc>
              <a:spcBef>
                <a:spcPct val="0"/>
              </a:spcBef>
            </a:pPr>
            <a:r>
              <a:rPr lang="en-US" sz="8600" spc="-25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VISUALIZATION USING BOX PLOT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10592" y="2065116"/>
            <a:ext cx="7077408" cy="695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273" lvl="1" indent="-442637" algn="l">
              <a:lnSpc>
                <a:spcPts val="4223"/>
              </a:lnSpc>
              <a:buFont typeface="Arial"/>
              <a:buChar char="•"/>
            </a:pPr>
            <a:r>
              <a:rPr lang="en-US" sz="4100" spc="-1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After taking into consideration units sold, the revenue generated by the platforms is not meaningfully different from each other.</a:t>
            </a:r>
          </a:p>
          <a:p>
            <a:pPr algn="l">
              <a:lnSpc>
                <a:spcPts val="4223"/>
              </a:lnSpc>
            </a:pPr>
            <a:endParaRPr/>
          </a:p>
          <a:p>
            <a:pPr marL="885273" lvl="1" indent="-442637" algn="l">
              <a:lnSpc>
                <a:spcPts val="4223"/>
              </a:lnSpc>
              <a:buFont typeface="Arial"/>
              <a:buChar char="•"/>
            </a:pPr>
            <a:r>
              <a:rPr lang="en-US" sz="4100" spc="-1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Hence the platform used by the customers does not meaningfully influence revenue to be generated by the business.</a:t>
            </a:r>
          </a:p>
        </p:txBody>
      </p:sp>
    </p:spTree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58401" y="4986953"/>
            <a:ext cx="916876" cy="512304"/>
          </a:xfrm>
          <a:custGeom>
            <a:avLst/>
            <a:gdLst/>
            <a:ahLst/>
            <a:cxnLst/>
            <a:rect l="l" t="t" r="r" b="b"/>
            <a:pathLst>
              <a:path w="916876" h="512304">
                <a:moveTo>
                  <a:pt x="0" y="0"/>
                </a:moveTo>
                <a:lnTo>
                  <a:pt x="916875" y="0"/>
                </a:lnTo>
                <a:lnTo>
                  <a:pt x="916875" y="512304"/>
                </a:lnTo>
                <a:lnTo>
                  <a:pt x="0" y="51230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10368">
            <a:off x="14877657" y="7896188"/>
            <a:ext cx="1734807" cy="297086"/>
          </a:xfrm>
          <a:custGeom>
            <a:avLst/>
            <a:gdLst/>
            <a:ahLst/>
            <a:cxnLst/>
            <a:rect l="l" t="t" r="r" b="b"/>
            <a:pathLst>
              <a:path w="1734807" h="297086">
                <a:moveTo>
                  <a:pt x="0" y="0"/>
                </a:moveTo>
                <a:lnTo>
                  <a:pt x="1734807" y="0"/>
                </a:lnTo>
                <a:lnTo>
                  <a:pt x="1734807" y="297086"/>
                </a:lnTo>
                <a:lnTo>
                  <a:pt x="0" y="29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28774" y="2809531"/>
            <a:ext cx="391150" cy="355458"/>
          </a:xfrm>
          <a:custGeom>
            <a:avLst/>
            <a:gdLst/>
            <a:ahLst/>
            <a:cxnLst/>
            <a:rect l="l" t="t" r="r" b="b"/>
            <a:pathLst>
              <a:path w="391150" h="355458">
                <a:moveTo>
                  <a:pt x="0" y="0"/>
                </a:moveTo>
                <a:lnTo>
                  <a:pt x="391150" y="0"/>
                </a:lnTo>
                <a:lnTo>
                  <a:pt x="391150" y="355458"/>
                </a:lnTo>
                <a:lnTo>
                  <a:pt x="0" y="35545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791697" y="155123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2808216" y="9442592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9258300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62066" y="2175098"/>
            <a:ext cx="11113211" cy="6616857"/>
          </a:xfrm>
          <a:custGeom>
            <a:avLst/>
            <a:gdLst/>
            <a:ahLst/>
            <a:cxnLst/>
            <a:rect l="l" t="t" r="r" b="b"/>
            <a:pathLst>
              <a:path w="11113211" h="6616857">
                <a:moveTo>
                  <a:pt x="0" y="0"/>
                </a:moveTo>
                <a:lnTo>
                  <a:pt x="11113210" y="0"/>
                </a:lnTo>
                <a:lnTo>
                  <a:pt x="11113210" y="6616856"/>
                </a:lnTo>
                <a:lnTo>
                  <a:pt x="0" y="6616856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18635" y="384487"/>
            <a:ext cx="13411584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8"/>
              </a:lnSpc>
              <a:spcBef>
                <a:spcPct val="0"/>
              </a:spcBef>
            </a:pPr>
            <a:r>
              <a:rPr lang="en-US" sz="8600" spc="-258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VISUALIZATION USING BOX PLOT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10592" y="2065116"/>
            <a:ext cx="7077408" cy="802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273" lvl="1" indent="-442637" algn="l">
              <a:lnSpc>
                <a:spcPts val="4223"/>
              </a:lnSpc>
              <a:buFont typeface="Arial"/>
              <a:buChar char="•"/>
            </a:pPr>
            <a:r>
              <a:rPr lang="en-US" sz="4100" spc="-1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After taking into consideration units sold, the revenue generated by the locations is not meaningfully different from each other.</a:t>
            </a:r>
          </a:p>
          <a:p>
            <a:pPr algn="l">
              <a:lnSpc>
                <a:spcPts val="4223"/>
              </a:lnSpc>
            </a:pPr>
            <a:endParaRPr/>
          </a:p>
          <a:p>
            <a:pPr marL="885273" lvl="1" indent="-442637" algn="l">
              <a:lnSpc>
                <a:spcPts val="4223"/>
              </a:lnSpc>
              <a:buFont typeface="Arial"/>
              <a:buChar char="•"/>
            </a:pPr>
            <a:r>
              <a:rPr lang="en-US" sz="4100" spc="-12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Hence the location from which customers order for products does not meaningfully influence revenue to be generated by the business.</a:t>
            </a:r>
          </a:p>
          <a:p>
            <a:pPr algn="l">
              <a:lnSpc>
                <a:spcPts val="4223"/>
              </a:lnSpc>
            </a:pPr>
            <a:endParaRPr/>
          </a:p>
          <a:p>
            <a:pPr algn="l">
              <a:lnSpc>
                <a:spcPts val="4223"/>
              </a:lnSpc>
            </a:pPr>
            <a:endParaRPr/>
          </a:p>
        </p:txBody>
      </p:sp>
    </p:spTree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61680">
            <a:off x="10242423" y="-658031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429612" y="2090684"/>
            <a:ext cx="6649698" cy="6105632"/>
          </a:xfrm>
          <a:custGeom>
            <a:avLst/>
            <a:gdLst/>
            <a:ahLst/>
            <a:cxnLst/>
            <a:rect l="l" t="t" r="r" b="b"/>
            <a:pathLst>
              <a:path w="6649698" h="6105632">
                <a:moveTo>
                  <a:pt x="0" y="0"/>
                </a:moveTo>
                <a:lnTo>
                  <a:pt x="6649698" y="0"/>
                </a:lnTo>
                <a:lnTo>
                  <a:pt x="6649698" y="6105632"/>
                </a:lnTo>
                <a:lnTo>
                  <a:pt x="0" y="610563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58799" y="3765436"/>
            <a:ext cx="542822" cy="397617"/>
          </a:xfrm>
          <a:custGeom>
            <a:avLst/>
            <a:gdLst/>
            <a:ahLst/>
            <a:cxnLst/>
            <a:rect l="l" t="t" r="r" b="b"/>
            <a:pathLst>
              <a:path w="542822" h="397617">
                <a:moveTo>
                  <a:pt x="0" y="0"/>
                </a:moveTo>
                <a:lnTo>
                  <a:pt x="542822" y="0"/>
                </a:lnTo>
                <a:lnTo>
                  <a:pt x="542822" y="397618"/>
                </a:lnTo>
                <a:lnTo>
                  <a:pt x="0" y="39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24395" y="5137392"/>
            <a:ext cx="317875" cy="303968"/>
          </a:xfrm>
          <a:custGeom>
            <a:avLst/>
            <a:gdLst/>
            <a:ahLst/>
            <a:cxnLst/>
            <a:rect l="l" t="t" r="r" b="b"/>
            <a:pathLst>
              <a:path w="317875" h="303968">
                <a:moveTo>
                  <a:pt x="0" y="0"/>
                </a:moveTo>
                <a:lnTo>
                  <a:pt x="317875" y="0"/>
                </a:lnTo>
                <a:lnTo>
                  <a:pt x="317875" y="303968"/>
                </a:lnTo>
                <a:lnTo>
                  <a:pt x="0" y="30396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176325" y="6238941"/>
            <a:ext cx="253287" cy="219410"/>
          </a:xfrm>
          <a:custGeom>
            <a:avLst/>
            <a:gdLst/>
            <a:ahLst/>
            <a:cxnLst/>
            <a:rect l="l" t="t" r="r" b="b"/>
            <a:pathLst>
              <a:path w="253287" h="219410">
                <a:moveTo>
                  <a:pt x="0" y="0"/>
                </a:moveTo>
                <a:lnTo>
                  <a:pt x="253287" y="0"/>
                </a:lnTo>
                <a:lnTo>
                  <a:pt x="253287" y="219409"/>
                </a:lnTo>
                <a:lnTo>
                  <a:pt x="0" y="219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586532" y="1630310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59763" y="825848"/>
            <a:ext cx="5044089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2678" y="2012692"/>
            <a:ext cx="10783647" cy="70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3"/>
              </a:lnSpc>
            </a:pPr>
            <a:r>
              <a:rPr lang="en-US" sz="2966" spc="-89">
                <a:solidFill>
                  <a:srgbClr val="FF4162"/>
                </a:solidFill>
                <a:latin typeface="Montserrat"/>
                <a:ea typeface="Montserrat"/>
                <a:cs typeface="Montserrat"/>
                <a:sym typeface="Montserrat"/>
              </a:rPr>
              <a:t>The business should concentrate on growing the number of units sold since this is the only significant source of income, according to the predictive study.</a:t>
            </a:r>
          </a:p>
          <a:p>
            <a:pPr algn="just">
              <a:lnSpc>
                <a:spcPts val="3733"/>
              </a:lnSpc>
            </a:pPr>
            <a:r>
              <a:rPr lang="en-US" sz="2666" spc="-80">
                <a:solidFill>
                  <a:srgbClr val="FF416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just">
              <a:lnSpc>
                <a:spcPts val="4153"/>
              </a:lnSpc>
            </a:pPr>
            <a:r>
              <a:rPr lang="en-US" sz="2966" spc="-89">
                <a:solidFill>
                  <a:srgbClr val="FF4162"/>
                </a:solidFill>
                <a:latin typeface="Montserrat"/>
                <a:ea typeface="Montserrat"/>
                <a:cs typeface="Montserrat"/>
                <a:sym typeface="Montserrat"/>
              </a:rPr>
              <a:t>Inventory and marketing tactics can continue to be divided equally among these groupings because platform and location have little impact on revenue generated. </a:t>
            </a:r>
          </a:p>
          <a:p>
            <a:pPr algn="just">
              <a:lnSpc>
                <a:spcPts val="4153"/>
              </a:lnSpc>
            </a:pPr>
            <a:endParaRPr/>
          </a:p>
          <a:p>
            <a:pPr algn="just">
              <a:lnSpc>
                <a:spcPts val="4153"/>
              </a:lnSpc>
            </a:pPr>
            <a:r>
              <a:rPr lang="en-US" sz="2966" spc="-89">
                <a:solidFill>
                  <a:srgbClr val="FF4162"/>
                </a:solidFill>
                <a:latin typeface="Montserrat"/>
                <a:ea typeface="Montserrat"/>
                <a:cs typeface="Montserrat"/>
                <a:sym typeface="Montserrat"/>
              </a:rPr>
              <a:t>Discount tactics have a poor predictive influence on sales volume, so they should be used with caution. </a:t>
            </a:r>
          </a:p>
          <a:p>
            <a:pPr algn="just">
              <a:lnSpc>
                <a:spcPts val="2613"/>
              </a:lnSpc>
            </a:pPr>
            <a:endParaRPr/>
          </a:p>
          <a:p>
            <a:pPr algn="just">
              <a:lnSpc>
                <a:spcPts val="4153"/>
              </a:lnSpc>
            </a:pPr>
            <a:r>
              <a:rPr lang="en-US" sz="2966" spc="-89">
                <a:solidFill>
                  <a:srgbClr val="FF4162"/>
                </a:solidFill>
                <a:latin typeface="Montserrat"/>
                <a:ea typeface="Montserrat"/>
                <a:cs typeface="Montserrat"/>
                <a:sym typeface="Montserrat"/>
              </a:rPr>
              <a:t>In general, rather than switching platforms or geographical markets, the focus should be on increasing sales volume and operating strategy. 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447563" y="9290685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72535" y="9147762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86000" y="1866900"/>
            <a:ext cx="663374" cy="348271"/>
          </a:xfrm>
          <a:custGeom>
            <a:avLst/>
            <a:gdLst/>
            <a:ahLst/>
            <a:cxnLst/>
            <a:rect l="l" t="t" r="r" b="b"/>
            <a:pathLst>
              <a:path w="663374" h="348271">
                <a:moveTo>
                  <a:pt x="0" y="0"/>
                </a:moveTo>
                <a:lnTo>
                  <a:pt x="663374" y="0"/>
                </a:lnTo>
                <a:lnTo>
                  <a:pt x="663374" y="348271"/>
                </a:lnTo>
                <a:lnTo>
                  <a:pt x="0" y="34827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12562" y="4816232"/>
            <a:ext cx="477758" cy="460439"/>
          </a:xfrm>
          <a:custGeom>
            <a:avLst/>
            <a:gdLst/>
            <a:ahLst/>
            <a:cxnLst/>
            <a:rect l="l" t="t" r="r" b="b"/>
            <a:pathLst>
              <a:path w="477758" h="460439">
                <a:moveTo>
                  <a:pt x="0" y="0"/>
                </a:moveTo>
                <a:lnTo>
                  <a:pt x="477758" y="0"/>
                </a:lnTo>
                <a:lnTo>
                  <a:pt x="477758" y="460440"/>
                </a:lnTo>
                <a:lnTo>
                  <a:pt x="0" y="46044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40751" y="2105878"/>
            <a:ext cx="376702" cy="323493"/>
          </a:xfrm>
          <a:custGeom>
            <a:avLst/>
            <a:gdLst/>
            <a:ahLst/>
            <a:cxnLst/>
            <a:rect l="l" t="t" r="r" b="b"/>
            <a:pathLst>
              <a:path w="376702" h="323493">
                <a:moveTo>
                  <a:pt x="0" y="0"/>
                </a:moveTo>
                <a:lnTo>
                  <a:pt x="376702" y="0"/>
                </a:lnTo>
                <a:lnTo>
                  <a:pt x="376702" y="323492"/>
                </a:lnTo>
                <a:lnTo>
                  <a:pt x="0" y="32349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601700" y="1419928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036067" y="907991"/>
            <a:ext cx="7668760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b="1" spc="-258">
                <a:solidFill>
                  <a:srgbClr val="FF41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2781300"/>
            <a:ext cx="17937726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spc="-89" dirty="0" err="1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</a:rPr>
              <a:t>Mughal</a:t>
            </a:r>
            <a:r>
              <a:rPr lang="en-US" sz="2999" spc="-89" dirty="0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</a:rPr>
              <a:t>, Z. (2024). Supplement Sales Data [Data set]. </a:t>
            </a:r>
            <a:r>
              <a:rPr lang="en-US" sz="2999" spc="-89" dirty="0" err="1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</a:rPr>
              <a:t>Kaggle</a:t>
            </a:r>
            <a:r>
              <a:rPr lang="en-US" sz="2999" spc="-89" dirty="0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999" u="sng" spc="-89" dirty="0" err="1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  <a:hlinkClick r:id="rId12" tooltip="https://www.kaggle.com/datasets/zahidmughal2343/supplement-sales-data"/>
              </a:rPr>
              <a:t>Mughal</a:t>
            </a:r>
            <a:r>
              <a:rPr lang="en-US" sz="2999" u="sng" spc="-89" dirty="0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  <a:hlinkClick r:id="rId12" tooltip="https://www.kaggle.com/datasets/zahidmughal2343/supplement-sales-data"/>
              </a:rPr>
              <a:t>, Z. (2024). Supplement Sales Data [Data set]. </a:t>
            </a:r>
            <a:r>
              <a:rPr lang="en-US" sz="2999" u="sng" spc="-89" dirty="0" err="1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  <a:hlinkClick r:id="rId12" tooltip="https://www.kaggle.com/datasets/zahidmughal2343/supplement-sales-data"/>
              </a:rPr>
              <a:t>Kaggle</a:t>
            </a:r>
            <a:r>
              <a:rPr lang="en-US" sz="2999" u="sng" spc="-89" dirty="0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  <a:hlinkClick r:id="rId12" tooltip="https://www.kaggle.com/datasets/zahidmughal2343/supplement-sales-data"/>
              </a:rPr>
              <a:t>. </a:t>
            </a:r>
          </a:p>
          <a:p>
            <a:pPr algn="just">
              <a:lnSpc>
                <a:spcPts val="4199"/>
              </a:lnSpc>
            </a:pPr>
            <a:endParaRPr dirty="0"/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 spc="-89" dirty="0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999" spc="-89" dirty="0" err="1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</a:rPr>
              <a:t>OpenAI</a:t>
            </a:r>
            <a:r>
              <a:rPr lang="en-US" sz="2999" spc="-89" dirty="0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</a:rPr>
              <a:t>. (2025). </a:t>
            </a:r>
            <a:r>
              <a:rPr lang="en-US" sz="2999" spc="-89" dirty="0" err="1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</a:rPr>
              <a:t>ChatGPT</a:t>
            </a:r>
            <a:r>
              <a:rPr lang="en-US" sz="2999" spc="-89" dirty="0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</a:rPr>
              <a:t> [Large language model]. </a:t>
            </a:r>
            <a:r>
              <a:rPr lang="en-US" sz="2999" u="sng" spc="-89" dirty="0">
                <a:solidFill>
                  <a:srgbClr val="FF4162"/>
                </a:solidFill>
                <a:latin typeface="Open Sans"/>
                <a:ea typeface="Open Sans"/>
                <a:cs typeface="Open Sans"/>
                <a:sym typeface="Open Sans"/>
                <a:hlinkClick r:id="rId13" tooltip="https://chat.openai.com"/>
              </a:rPr>
              <a:t>https://chat.openai.com/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060886">
            <a:off x="13305872" y="523153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59083" y="3250455"/>
            <a:ext cx="2994439" cy="2237663"/>
          </a:xfrm>
          <a:custGeom>
            <a:avLst/>
            <a:gdLst/>
            <a:ahLst/>
            <a:cxnLst/>
            <a:rect l="l" t="t" r="r" b="b"/>
            <a:pathLst>
              <a:path w="2994439" h="2237663">
                <a:moveTo>
                  <a:pt x="0" y="0"/>
                </a:moveTo>
                <a:lnTo>
                  <a:pt x="2994439" y="0"/>
                </a:lnTo>
                <a:lnTo>
                  <a:pt x="2994439" y="2237663"/>
                </a:lnTo>
                <a:lnTo>
                  <a:pt x="0" y="223766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552498" y="3250455"/>
            <a:ext cx="2542798" cy="2237663"/>
          </a:xfrm>
          <a:custGeom>
            <a:avLst/>
            <a:gdLst/>
            <a:ahLst/>
            <a:cxnLst/>
            <a:rect l="l" t="t" r="r" b="b"/>
            <a:pathLst>
              <a:path w="2542798" h="2237663">
                <a:moveTo>
                  <a:pt x="0" y="0"/>
                </a:moveTo>
                <a:lnTo>
                  <a:pt x="2542799" y="0"/>
                </a:lnTo>
                <a:lnTo>
                  <a:pt x="2542799" y="2237663"/>
                </a:lnTo>
                <a:lnTo>
                  <a:pt x="0" y="223766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602002" y="3327050"/>
            <a:ext cx="2062718" cy="2237663"/>
          </a:xfrm>
          <a:custGeom>
            <a:avLst/>
            <a:gdLst/>
            <a:ahLst/>
            <a:cxnLst/>
            <a:rect l="l" t="t" r="r" b="b"/>
            <a:pathLst>
              <a:path w="2062718" h="2237663">
                <a:moveTo>
                  <a:pt x="0" y="0"/>
                </a:moveTo>
                <a:lnTo>
                  <a:pt x="2062719" y="0"/>
                </a:lnTo>
                <a:lnTo>
                  <a:pt x="2062719" y="2237663"/>
                </a:lnTo>
                <a:lnTo>
                  <a:pt x="0" y="2237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357571" y="3250455"/>
            <a:ext cx="2385204" cy="2033928"/>
          </a:xfrm>
          <a:custGeom>
            <a:avLst/>
            <a:gdLst/>
            <a:ahLst/>
            <a:cxnLst/>
            <a:rect l="l" t="t" r="r" b="b"/>
            <a:pathLst>
              <a:path w="2385204" h="2033928">
                <a:moveTo>
                  <a:pt x="0" y="0"/>
                </a:moveTo>
                <a:lnTo>
                  <a:pt x="2385204" y="0"/>
                </a:lnTo>
                <a:lnTo>
                  <a:pt x="2385204" y="2033928"/>
                </a:lnTo>
                <a:lnTo>
                  <a:pt x="0" y="2033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014505" y="3250455"/>
            <a:ext cx="2292337" cy="2033928"/>
          </a:xfrm>
          <a:custGeom>
            <a:avLst/>
            <a:gdLst/>
            <a:ahLst/>
            <a:cxnLst/>
            <a:rect l="l" t="t" r="r" b="b"/>
            <a:pathLst>
              <a:path w="2292337" h="2033928">
                <a:moveTo>
                  <a:pt x="0" y="0"/>
                </a:moveTo>
                <a:lnTo>
                  <a:pt x="2292337" y="0"/>
                </a:lnTo>
                <a:lnTo>
                  <a:pt x="2292337" y="2033928"/>
                </a:lnTo>
                <a:lnTo>
                  <a:pt x="0" y="2033928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35978" y="6173062"/>
            <a:ext cx="2326492" cy="2237663"/>
          </a:xfrm>
          <a:custGeom>
            <a:avLst/>
            <a:gdLst/>
            <a:ahLst/>
            <a:cxnLst/>
            <a:rect l="l" t="t" r="r" b="b"/>
            <a:pathLst>
              <a:path w="2326492" h="2237663">
                <a:moveTo>
                  <a:pt x="0" y="0"/>
                </a:moveTo>
                <a:lnTo>
                  <a:pt x="2326492" y="0"/>
                </a:lnTo>
                <a:lnTo>
                  <a:pt x="2326492" y="2237662"/>
                </a:lnTo>
                <a:lnTo>
                  <a:pt x="0" y="2237662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791415" y="6173062"/>
            <a:ext cx="3084497" cy="2237663"/>
          </a:xfrm>
          <a:custGeom>
            <a:avLst/>
            <a:gdLst/>
            <a:ahLst/>
            <a:cxnLst/>
            <a:rect l="l" t="t" r="r" b="b"/>
            <a:pathLst>
              <a:path w="3084497" h="2237663">
                <a:moveTo>
                  <a:pt x="0" y="0"/>
                </a:moveTo>
                <a:lnTo>
                  <a:pt x="3084498" y="0"/>
                </a:lnTo>
                <a:lnTo>
                  <a:pt x="3084498" y="2237662"/>
                </a:lnTo>
                <a:lnTo>
                  <a:pt x="0" y="2237662"/>
                </a:lnTo>
                <a:lnTo>
                  <a:pt x="0" y="0"/>
                </a:lnTo>
                <a:close/>
              </a:path>
            </a:pathLst>
          </a:custGeom>
          <a:blipFill>
            <a:blip r:embed="rId18" cstate="print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602002" y="6284077"/>
            <a:ext cx="2437058" cy="2237663"/>
          </a:xfrm>
          <a:custGeom>
            <a:avLst/>
            <a:gdLst/>
            <a:ahLst/>
            <a:cxnLst/>
            <a:rect l="l" t="t" r="r" b="b"/>
            <a:pathLst>
              <a:path w="2437058" h="2237663">
                <a:moveTo>
                  <a:pt x="0" y="0"/>
                </a:moveTo>
                <a:lnTo>
                  <a:pt x="2437059" y="0"/>
                </a:lnTo>
                <a:lnTo>
                  <a:pt x="2437059" y="2237662"/>
                </a:lnTo>
                <a:lnTo>
                  <a:pt x="0" y="2237662"/>
                </a:lnTo>
                <a:lnTo>
                  <a:pt x="0" y="0"/>
                </a:lnTo>
                <a:close/>
              </a:path>
            </a:pathLst>
          </a:custGeom>
          <a:blipFill>
            <a:blip r:embed="rId20" cstate="print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901808" y="6173062"/>
            <a:ext cx="2030170" cy="2237663"/>
          </a:xfrm>
          <a:custGeom>
            <a:avLst/>
            <a:gdLst/>
            <a:ahLst/>
            <a:cxnLst/>
            <a:rect l="l" t="t" r="r" b="b"/>
            <a:pathLst>
              <a:path w="2030170" h="2237663">
                <a:moveTo>
                  <a:pt x="0" y="0"/>
                </a:moveTo>
                <a:lnTo>
                  <a:pt x="2030170" y="0"/>
                </a:lnTo>
                <a:lnTo>
                  <a:pt x="2030170" y="2237662"/>
                </a:lnTo>
                <a:lnTo>
                  <a:pt x="0" y="2237662"/>
                </a:lnTo>
                <a:lnTo>
                  <a:pt x="0" y="0"/>
                </a:lnTo>
                <a:close/>
              </a:path>
            </a:pathLst>
          </a:custGeom>
          <a:blipFill>
            <a:blip r:embed="rId22" cstate="print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489304" y="6173062"/>
            <a:ext cx="2062718" cy="2237663"/>
          </a:xfrm>
          <a:custGeom>
            <a:avLst/>
            <a:gdLst/>
            <a:ahLst/>
            <a:cxnLst/>
            <a:rect l="l" t="t" r="r" b="b"/>
            <a:pathLst>
              <a:path w="2062718" h="2237663">
                <a:moveTo>
                  <a:pt x="0" y="0"/>
                </a:moveTo>
                <a:lnTo>
                  <a:pt x="2062718" y="0"/>
                </a:lnTo>
                <a:lnTo>
                  <a:pt x="2062718" y="2237662"/>
                </a:lnTo>
                <a:lnTo>
                  <a:pt x="0" y="2237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798696" y="1321142"/>
            <a:ext cx="10690608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61680">
            <a:off x="10242423" y="-658031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82043" y="2227317"/>
            <a:ext cx="7209973" cy="6344776"/>
          </a:xfrm>
          <a:custGeom>
            <a:avLst/>
            <a:gdLst/>
            <a:ahLst/>
            <a:cxnLst/>
            <a:rect l="l" t="t" r="r" b="b"/>
            <a:pathLst>
              <a:path w="7209973" h="6344776">
                <a:moveTo>
                  <a:pt x="0" y="0"/>
                </a:moveTo>
                <a:lnTo>
                  <a:pt x="7209973" y="0"/>
                </a:lnTo>
                <a:lnTo>
                  <a:pt x="7209973" y="6344776"/>
                </a:lnTo>
                <a:lnTo>
                  <a:pt x="0" y="634477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744208" y="3506214"/>
            <a:ext cx="532280" cy="528288"/>
          </a:xfrm>
          <a:custGeom>
            <a:avLst/>
            <a:gdLst/>
            <a:ahLst/>
            <a:cxnLst/>
            <a:rect l="l" t="t" r="r" b="b"/>
            <a:pathLst>
              <a:path w="532280" h="528288">
                <a:moveTo>
                  <a:pt x="0" y="0"/>
                </a:moveTo>
                <a:lnTo>
                  <a:pt x="532280" y="0"/>
                </a:lnTo>
                <a:lnTo>
                  <a:pt x="532280" y="528289"/>
                </a:lnTo>
                <a:lnTo>
                  <a:pt x="0" y="52828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511606" y="6950776"/>
            <a:ext cx="794239" cy="283940"/>
          </a:xfrm>
          <a:custGeom>
            <a:avLst/>
            <a:gdLst/>
            <a:ahLst/>
            <a:cxnLst/>
            <a:rect l="l" t="t" r="r" b="b"/>
            <a:pathLst>
              <a:path w="794239" h="283940">
                <a:moveTo>
                  <a:pt x="0" y="0"/>
                </a:moveTo>
                <a:lnTo>
                  <a:pt x="794239" y="0"/>
                </a:lnTo>
                <a:lnTo>
                  <a:pt x="794239" y="283940"/>
                </a:lnTo>
                <a:lnTo>
                  <a:pt x="0" y="283940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454902">
            <a:off x="9709522" y="2150180"/>
            <a:ext cx="257165" cy="800513"/>
          </a:xfrm>
          <a:custGeom>
            <a:avLst/>
            <a:gdLst/>
            <a:ahLst/>
            <a:cxnLst/>
            <a:rect l="l" t="t" r="r" b="b"/>
            <a:pathLst>
              <a:path w="257165" h="800513">
                <a:moveTo>
                  <a:pt x="0" y="0"/>
                </a:moveTo>
                <a:lnTo>
                  <a:pt x="257165" y="0"/>
                </a:lnTo>
                <a:lnTo>
                  <a:pt x="257165" y="800514"/>
                </a:lnTo>
                <a:lnTo>
                  <a:pt x="0" y="800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52288" y="3290233"/>
            <a:ext cx="6742430" cy="22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BUSINESS UNDERSTANDING</a:t>
            </a:r>
          </a:p>
        </p:txBody>
      </p:sp>
      <p:sp>
        <p:nvSpPr>
          <p:cNvPr id="8" name="Freeform 8"/>
          <p:cNvSpPr/>
          <p:nvPr/>
        </p:nvSpPr>
        <p:spPr>
          <a:xfrm>
            <a:off x="-2628900" y="55960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3447563" y="9290685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84360" y="9025842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55665" y="2928484"/>
            <a:ext cx="663374" cy="348271"/>
          </a:xfrm>
          <a:custGeom>
            <a:avLst/>
            <a:gdLst/>
            <a:ahLst/>
            <a:cxnLst/>
            <a:rect l="l" t="t" r="r" b="b"/>
            <a:pathLst>
              <a:path w="663374" h="348271">
                <a:moveTo>
                  <a:pt x="0" y="0"/>
                </a:moveTo>
                <a:lnTo>
                  <a:pt x="663374" y="0"/>
                </a:lnTo>
                <a:lnTo>
                  <a:pt x="663374" y="348271"/>
                </a:lnTo>
                <a:lnTo>
                  <a:pt x="0" y="34827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12562" y="4816232"/>
            <a:ext cx="477758" cy="460439"/>
          </a:xfrm>
          <a:custGeom>
            <a:avLst/>
            <a:gdLst/>
            <a:ahLst/>
            <a:cxnLst/>
            <a:rect l="l" t="t" r="r" b="b"/>
            <a:pathLst>
              <a:path w="477758" h="460439">
                <a:moveTo>
                  <a:pt x="0" y="0"/>
                </a:moveTo>
                <a:lnTo>
                  <a:pt x="477758" y="0"/>
                </a:lnTo>
                <a:lnTo>
                  <a:pt x="477758" y="460440"/>
                </a:lnTo>
                <a:lnTo>
                  <a:pt x="0" y="46044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40751" y="2105878"/>
            <a:ext cx="376702" cy="323493"/>
          </a:xfrm>
          <a:custGeom>
            <a:avLst/>
            <a:gdLst/>
            <a:ahLst/>
            <a:cxnLst/>
            <a:rect l="l" t="t" r="r" b="b"/>
            <a:pathLst>
              <a:path w="376702" h="323493">
                <a:moveTo>
                  <a:pt x="0" y="0"/>
                </a:moveTo>
                <a:lnTo>
                  <a:pt x="376702" y="0"/>
                </a:lnTo>
                <a:lnTo>
                  <a:pt x="376702" y="323492"/>
                </a:lnTo>
                <a:lnTo>
                  <a:pt x="0" y="32349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601700" y="1419928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539415" y="3419630"/>
            <a:ext cx="10662063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b="1" spc="-258">
                <a:solidFill>
                  <a:srgbClr val="FF41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ANY QUESTIONS?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53862" y="2047006"/>
            <a:ext cx="5435983" cy="5897023"/>
          </a:xfrm>
          <a:custGeom>
            <a:avLst/>
            <a:gdLst/>
            <a:ahLst/>
            <a:cxnLst/>
            <a:rect l="l" t="t" r="r" b="b"/>
            <a:pathLst>
              <a:path w="5435983" h="5897023">
                <a:moveTo>
                  <a:pt x="0" y="0"/>
                </a:moveTo>
                <a:lnTo>
                  <a:pt x="5435983" y="0"/>
                </a:lnTo>
                <a:lnTo>
                  <a:pt x="5435983" y="5897022"/>
                </a:lnTo>
                <a:lnTo>
                  <a:pt x="0" y="589702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10836" y="4847534"/>
            <a:ext cx="342157" cy="295966"/>
          </a:xfrm>
          <a:custGeom>
            <a:avLst/>
            <a:gdLst/>
            <a:ahLst/>
            <a:cxnLst/>
            <a:rect l="l" t="t" r="r" b="b"/>
            <a:pathLst>
              <a:path w="342157" h="295966">
                <a:moveTo>
                  <a:pt x="0" y="0"/>
                </a:moveTo>
                <a:lnTo>
                  <a:pt x="342157" y="0"/>
                </a:lnTo>
                <a:lnTo>
                  <a:pt x="342157" y="295966"/>
                </a:lnTo>
                <a:lnTo>
                  <a:pt x="0" y="29596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681489" y="6725402"/>
            <a:ext cx="618949" cy="405411"/>
          </a:xfrm>
          <a:custGeom>
            <a:avLst/>
            <a:gdLst/>
            <a:ahLst/>
            <a:cxnLst/>
            <a:rect l="l" t="t" r="r" b="b"/>
            <a:pathLst>
              <a:path w="618949" h="405411">
                <a:moveTo>
                  <a:pt x="0" y="0"/>
                </a:moveTo>
                <a:lnTo>
                  <a:pt x="618949" y="0"/>
                </a:lnTo>
                <a:lnTo>
                  <a:pt x="618949" y="405412"/>
                </a:lnTo>
                <a:lnTo>
                  <a:pt x="0" y="40541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089845" y="4735044"/>
            <a:ext cx="616537" cy="408456"/>
          </a:xfrm>
          <a:custGeom>
            <a:avLst/>
            <a:gdLst/>
            <a:ahLst/>
            <a:cxnLst/>
            <a:rect l="l" t="t" r="r" b="b"/>
            <a:pathLst>
              <a:path w="616537" h="408456">
                <a:moveTo>
                  <a:pt x="0" y="0"/>
                </a:moveTo>
                <a:lnTo>
                  <a:pt x="616537" y="0"/>
                </a:lnTo>
                <a:lnTo>
                  <a:pt x="616537" y="408456"/>
                </a:lnTo>
                <a:lnTo>
                  <a:pt x="0" y="408456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125601" y="2555748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097978" y="2189881"/>
            <a:ext cx="6742430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CASE STUDY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06382" y="3952454"/>
            <a:ext cx="9211641" cy="394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8"/>
              </a:lnSpc>
            </a:pPr>
            <a:r>
              <a:rPr lang="en-US" sz="2484" spc="-74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•The Online Retail company wants to have a better understanding of which products drive revenue, which customers are most valuable, and how returns affect performance.</a:t>
            </a:r>
          </a:p>
          <a:p>
            <a:pPr algn="just">
              <a:lnSpc>
                <a:spcPts val="3478"/>
              </a:lnSpc>
            </a:pPr>
            <a:r>
              <a:rPr lang="en-US" sz="2484" spc="-74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•With the use of R programming language, we explored the dataset, cleaned it, and created predictive models, and visualized the outcomes.</a:t>
            </a:r>
          </a:p>
          <a:p>
            <a:pPr algn="just">
              <a:lnSpc>
                <a:spcPts val="3478"/>
              </a:lnSpc>
            </a:pPr>
            <a:r>
              <a:rPr lang="en-US" sz="2484" spc="-74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•Insights gotten will help management make decisions around promotions, stocking, and customer retention strategies.</a:t>
            </a:r>
          </a:p>
          <a:p>
            <a:pPr algn="just">
              <a:lnSpc>
                <a:spcPts val="3478"/>
              </a:lnSpc>
            </a:pPr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61680">
            <a:off x="10242423" y="-658031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426082" y="2712845"/>
            <a:ext cx="6231488" cy="5313760"/>
          </a:xfrm>
          <a:custGeom>
            <a:avLst/>
            <a:gdLst/>
            <a:ahLst/>
            <a:cxnLst/>
            <a:rect l="l" t="t" r="r" b="b"/>
            <a:pathLst>
              <a:path w="6231488" h="5313760">
                <a:moveTo>
                  <a:pt x="0" y="0"/>
                </a:moveTo>
                <a:lnTo>
                  <a:pt x="6231488" y="0"/>
                </a:lnTo>
                <a:lnTo>
                  <a:pt x="6231488" y="5313760"/>
                </a:lnTo>
                <a:lnTo>
                  <a:pt x="0" y="531376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35663" y="4293127"/>
            <a:ext cx="968888" cy="718739"/>
          </a:xfrm>
          <a:custGeom>
            <a:avLst/>
            <a:gdLst/>
            <a:ahLst/>
            <a:cxnLst/>
            <a:rect l="l" t="t" r="r" b="b"/>
            <a:pathLst>
              <a:path w="968888" h="718739">
                <a:moveTo>
                  <a:pt x="0" y="0"/>
                </a:moveTo>
                <a:lnTo>
                  <a:pt x="968888" y="0"/>
                </a:lnTo>
                <a:lnTo>
                  <a:pt x="968888" y="718739"/>
                </a:lnTo>
                <a:lnTo>
                  <a:pt x="0" y="71873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64088" y="6643500"/>
            <a:ext cx="1040463" cy="796427"/>
          </a:xfrm>
          <a:custGeom>
            <a:avLst/>
            <a:gdLst/>
            <a:ahLst/>
            <a:cxnLst/>
            <a:rect l="l" t="t" r="r" b="b"/>
            <a:pathLst>
              <a:path w="1040463" h="796427">
                <a:moveTo>
                  <a:pt x="0" y="0"/>
                </a:moveTo>
                <a:lnTo>
                  <a:pt x="1040463" y="0"/>
                </a:lnTo>
                <a:lnTo>
                  <a:pt x="1040463" y="796428"/>
                </a:lnTo>
                <a:lnTo>
                  <a:pt x="0" y="79642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03764" y="3929632"/>
            <a:ext cx="317343" cy="347297"/>
          </a:xfrm>
          <a:custGeom>
            <a:avLst/>
            <a:gdLst/>
            <a:ahLst/>
            <a:cxnLst/>
            <a:rect l="l" t="t" r="r" b="b"/>
            <a:pathLst>
              <a:path w="317343" h="347297">
                <a:moveTo>
                  <a:pt x="0" y="0"/>
                </a:moveTo>
                <a:lnTo>
                  <a:pt x="317343" y="0"/>
                </a:lnTo>
                <a:lnTo>
                  <a:pt x="317343" y="347297"/>
                </a:lnTo>
                <a:lnTo>
                  <a:pt x="0" y="347297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420048" y="2274811"/>
            <a:ext cx="664947" cy="438034"/>
          </a:xfrm>
          <a:custGeom>
            <a:avLst/>
            <a:gdLst/>
            <a:ahLst/>
            <a:cxnLst/>
            <a:rect l="l" t="t" r="r" b="b"/>
            <a:pathLst>
              <a:path w="664947" h="438034">
                <a:moveTo>
                  <a:pt x="0" y="0"/>
                </a:moveTo>
                <a:lnTo>
                  <a:pt x="664947" y="0"/>
                </a:lnTo>
                <a:lnTo>
                  <a:pt x="664947" y="438034"/>
                </a:lnTo>
                <a:lnTo>
                  <a:pt x="0" y="438034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print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590346" y="6018322"/>
            <a:ext cx="626095" cy="650488"/>
          </a:xfrm>
          <a:custGeom>
            <a:avLst/>
            <a:gdLst/>
            <a:ahLst/>
            <a:cxnLst/>
            <a:rect l="l" t="t" r="r" b="b"/>
            <a:pathLst>
              <a:path w="626095" h="650488">
                <a:moveTo>
                  <a:pt x="0" y="0"/>
                </a:moveTo>
                <a:lnTo>
                  <a:pt x="626095" y="0"/>
                </a:lnTo>
                <a:lnTo>
                  <a:pt x="626095" y="650488"/>
                </a:lnTo>
                <a:lnTo>
                  <a:pt x="0" y="650488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print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423735" y="646218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print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593212" y="1546095"/>
            <a:ext cx="5550788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0009" y="3176820"/>
            <a:ext cx="7730614" cy="273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spc="-77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•The Online Retail dataset consists of real e-commerce transactions from a wholesaler based in the UK. Each invoice includes quantities, prices, product information, customer IDs, and return indicators.</a:t>
            </a:r>
          </a:p>
          <a:p>
            <a:pPr algn="just">
              <a:lnSpc>
                <a:spcPts val="363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174861" y="5961172"/>
            <a:ext cx="7730614" cy="225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spc="-77" dirty="0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•Our goal is to apply Predictive Analytics in R to answer two business questions related to sales patterns, customer </a:t>
            </a:r>
            <a:r>
              <a:rPr lang="en-US" sz="2599" spc="-77" dirty="0" err="1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behaviour</a:t>
            </a:r>
            <a:r>
              <a:rPr lang="en-US" sz="2599" spc="-77" dirty="0">
                <a:solidFill>
                  <a:srgbClr val="030607"/>
                </a:solidFill>
                <a:latin typeface="Open Sans"/>
                <a:ea typeface="Open Sans"/>
                <a:cs typeface="Open Sans"/>
                <a:sym typeface="Open Sans"/>
              </a:rPr>
              <a:t>, and product performance.</a:t>
            </a:r>
          </a:p>
          <a:p>
            <a:pPr algn="just">
              <a:lnSpc>
                <a:spcPts val="3639"/>
              </a:lnSpc>
            </a:pPr>
            <a:endParaRPr dirty="0"/>
          </a:p>
        </p:txBody>
      </p:sp>
      <p:sp>
        <p:nvSpPr>
          <p:cNvPr id="13" name="AutoShape 13"/>
          <p:cNvSpPr/>
          <p:nvPr/>
        </p:nvSpPr>
        <p:spPr>
          <a:xfrm>
            <a:off x="3447563" y="9290685"/>
            <a:ext cx="13811709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84360" y="9025842"/>
            <a:ext cx="487228" cy="397700"/>
          </a:xfrm>
          <a:custGeom>
            <a:avLst/>
            <a:gdLst/>
            <a:ahLst/>
            <a:cxnLst/>
            <a:rect l="l" t="t" r="r" b="b"/>
            <a:pathLst>
              <a:path w="487228" h="397700">
                <a:moveTo>
                  <a:pt x="0" y="0"/>
                </a:moveTo>
                <a:lnTo>
                  <a:pt x="487228" y="0"/>
                </a:lnTo>
                <a:lnTo>
                  <a:pt x="487228" y="397700"/>
                </a:lnTo>
                <a:lnTo>
                  <a:pt x="0" y="397700"/>
                </a:lnTo>
                <a:lnTo>
                  <a:pt x="0" y="0"/>
                </a:lnTo>
                <a:close/>
              </a:path>
            </a:pathLst>
          </a:custGeom>
          <a:blipFill>
            <a:blip r:embed="rId18" cstate="print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80355" y="4179089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767030" y="5380366"/>
            <a:ext cx="723207" cy="329963"/>
          </a:xfrm>
          <a:custGeom>
            <a:avLst/>
            <a:gdLst/>
            <a:ahLst/>
            <a:cxnLst/>
            <a:rect l="l" t="t" r="r" b="b"/>
            <a:pathLst>
              <a:path w="723207" h="329963">
                <a:moveTo>
                  <a:pt x="0" y="0"/>
                </a:moveTo>
                <a:lnTo>
                  <a:pt x="723207" y="0"/>
                </a:lnTo>
                <a:lnTo>
                  <a:pt x="723207" y="329963"/>
                </a:lnTo>
                <a:lnTo>
                  <a:pt x="0" y="32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08187" y="6997014"/>
            <a:ext cx="295867" cy="282553"/>
          </a:xfrm>
          <a:custGeom>
            <a:avLst/>
            <a:gdLst/>
            <a:ahLst/>
            <a:cxnLst/>
            <a:rect l="l" t="t" r="r" b="b"/>
            <a:pathLst>
              <a:path w="295867" h="282553">
                <a:moveTo>
                  <a:pt x="0" y="0"/>
                </a:moveTo>
                <a:lnTo>
                  <a:pt x="295867" y="0"/>
                </a:lnTo>
                <a:lnTo>
                  <a:pt x="295867" y="282553"/>
                </a:lnTo>
                <a:lnTo>
                  <a:pt x="0" y="28255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39217" y="207022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76400" y="2095500"/>
            <a:ext cx="15240000" cy="708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951825" y="336585"/>
            <a:ext cx="6742430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6-STEP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28534" y="1873400"/>
            <a:ext cx="9301666" cy="953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6"/>
              </a:lnSpc>
              <a:spcBef>
                <a:spcPct val="0"/>
              </a:spcBef>
            </a:pPr>
            <a:r>
              <a:rPr lang="en-US" sz="7074" spc="-212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STEP 1: EXPLORING THE MESS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B75B4D5A-17D1-F68D-A951-E36A763415F7}"/>
              </a:ext>
            </a:extLst>
          </p:cNvPr>
          <p:cNvSpPr/>
          <p:nvPr/>
        </p:nvSpPr>
        <p:spPr>
          <a:xfrm>
            <a:off x="668233" y="7879287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xmlns="" id="{C9CC8FA9-7734-E30B-9B3C-CFABA5504954}"/>
              </a:ext>
            </a:extLst>
          </p:cNvPr>
          <p:cNvSpPr/>
          <p:nvPr/>
        </p:nvSpPr>
        <p:spPr>
          <a:xfrm>
            <a:off x="730680" y="762733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xmlns="" id="{B3A26704-1DD8-F4A4-7BAC-3D1DB07FE635}"/>
              </a:ext>
            </a:extLst>
          </p:cNvPr>
          <p:cNvSpPr/>
          <p:nvPr/>
        </p:nvSpPr>
        <p:spPr>
          <a:xfrm>
            <a:off x="1981200" y="8433929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xmlns="" id="{A9D0C1C3-DD8D-D02D-D91A-A948E177FA79}"/>
              </a:ext>
            </a:extLst>
          </p:cNvPr>
          <p:cNvSpPr/>
          <p:nvPr/>
        </p:nvSpPr>
        <p:spPr>
          <a:xfrm>
            <a:off x="16388123" y="561506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80355" y="4179089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767030" y="5380366"/>
            <a:ext cx="723207" cy="329963"/>
          </a:xfrm>
          <a:custGeom>
            <a:avLst/>
            <a:gdLst/>
            <a:ahLst/>
            <a:cxnLst/>
            <a:rect l="l" t="t" r="r" b="b"/>
            <a:pathLst>
              <a:path w="723207" h="329963">
                <a:moveTo>
                  <a:pt x="0" y="0"/>
                </a:moveTo>
                <a:lnTo>
                  <a:pt x="723207" y="0"/>
                </a:lnTo>
                <a:lnTo>
                  <a:pt x="723207" y="329963"/>
                </a:lnTo>
                <a:lnTo>
                  <a:pt x="0" y="32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08187" y="6997014"/>
            <a:ext cx="295867" cy="282553"/>
          </a:xfrm>
          <a:custGeom>
            <a:avLst/>
            <a:gdLst/>
            <a:ahLst/>
            <a:cxnLst/>
            <a:rect l="l" t="t" r="r" b="b"/>
            <a:pathLst>
              <a:path w="295867" h="282553">
                <a:moveTo>
                  <a:pt x="0" y="0"/>
                </a:moveTo>
                <a:lnTo>
                  <a:pt x="295867" y="0"/>
                </a:lnTo>
                <a:lnTo>
                  <a:pt x="295867" y="282553"/>
                </a:lnTo>
                <a:lnTo>
                  <a:pt x="0" y="28255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39217" y="207022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76400" y="2171700"/>
            <a:ext cx="14401800" cy="670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72785" y="516763"/>
            <a:ext cx="6742430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6-STEP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02102" y="1940854"/>
            <a:ext cx="12083796" cy="95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6"/>
              </a:lnSpc>
              <a:spcBef>
                <a:spcPct val="0"/>
              </a:spcBef>
            </a:pPr>
            <a:r>
              <a:rPr lang="en-US" sz="7074" spc="-212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STEP 2: SEARCHING FOR INFORMATION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B453C3A3-18CC-759A-A014-30EE2240D366}"/>
              </a:ext>
            </a:extLst>
          </p:cNvPr>
          <p:cNvSpPr/>
          <p:nvPr/>
        </p:nvSpPr>
        <p:spPr>
          <a:xfrm>
            <a:off x="668233" y="7879287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xmlns="" id="{E699FF9C-644D-79C1-3EF1-45305CA14D93}"/>
              </a:ext>
            </a:extLst>
          </p:cNvPr>
          <p:cNvSpPr/>
          <p:nvPr/>
        </p:nvSpPr>
        <p:spPr>
          <a:xfrm>
            <a:off x="16103048" y="826748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xmlns="" id="{D53D7556-4129-B868-6C7D-0C1D9751D2FE}"/>
              </a:ext>
            </a:extLst>
          </p:cNvPr>
          <p:cNvSpPr/>
          <p:nvPr/>
        </p:nvSpPr>
        <p:spPr>
          <a:xfrm>
            <a:off x="786347" y="669522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xmlns="" id="{DAB38139-71F9-2359-45BE-0FC48324650E}"/>
              </a:ext>
            </a:extLst>
          </p:cNvPr>
          <p:cNvSpPr/>
          <p:nvPr/>
        </p:nvSpPr>
        <p:spPr>
          <a:xfrm>
            <a:off x="16611600" y="8216774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80355" y="4179089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767030" y="5380366"/>
            <a:ext cx="723207" cy="329963"/>
          </a:xfrm>
          <a:custGeom>
            <a:avLst/>
            <a:gdLst/>
            <a:ahLst/>
            <a:cxnLst/>
            <a:rect l="l" t="t" r="r" b="b"/>
            <a:pathLst>
              <a:path w="723207" h="329963">
                <a:moveTo>
                  <a:pt x="0" y="0"/>
                </a:moveTo>
                <a:lnTo>
                  <a:pt x="723207" y="0"/>
                </a:lnTo>
                <a:lnTo>
                  <a:pt x="723207" y="329963"/>
                </a:lnTo>
                <a:lnTo>
                  <a:pt x="0" y="32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08187" y="6997014"/>
            <a:ext cx="295867" cy="282553"/>
          </a:xfrm>
          <a:custGeom>
            <a:avLst/>
            <a:gdLst/>
            <a:ahLst/>
            <a:cxnLst/>
            <a:rect l="l" t="t" r="r" b="b"/>
            <a:pathLst>
              <a:path w="295867" h="282553">
                <a:moveTo>
                  <a:pt x="0" y="0"/>
                </a:moveTo>
                <a:lnTo>
                  <a:pt x="295867" y="0"/>
                </a:lnTo>
                <a:lnTo>
                  <a:pt x="295867" y="282553"/>
                </a:lnTo>
                <a:lnTo>
                  <a:pt x="0" y="28255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39217" y="207022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57400" y="1866900"/>
            <a:ext cx="14249400" cy="708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72785" y="516763"/>
            <a:ext cx="6742430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6-STEP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02102" y="1940854"/>
            <a:ext cx="12083796" cy="95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6"/>
              </a:lnSpc>
              <a:spcBef>
                <a:spcPct val="0"/>
              </a:spcBef>
            </a:pPr>
            <a:r>
              <a:rPr lang="en-US" sz="7074" spc="-212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STEP 3: IDENTIFYING THE PROBLEM</a:t>
            </a: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AB6DC95D-9D8F-CA49-1B64-C63827F45B30}"/>
              </a:ext>
            </a:extLst>
          </p:cNvPr>
          <p:cNvSpPr/>
          <p:nvPr/>
        </p:nvSpPr>
        <p:spPr>
          <a:xfrm>
            <a:off x="730680" y="202310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xmlns="" id="{0D26DC4A-8DA2-A940-1CA9-33329E188315}"/>
              </a:ext>
            </a:extLst>
          </p:cNvPr>
          <p:cNvSpPr/>
          <p:nvPr/>
        </p:nvSpPr>
        <p:spPr>
          <a:xfrm>
            <a:off x="820633" y="8031687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xmlns="" id="{988F3C78-B2D3-7A1B-0D83-23F64648A0FD}"/>
              </a:ext>
            </a:extLst>
          </p:cNvPr>
          <p:cNvSpPr/>
          <p:nvPr/>
        </p:nvSpPr>
        <p:spPr>
          <a:xfrm>
            <a:off x="17072614" y="785685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xmlns="" id="{22364B89-6B41-D06B-7E87-4BD6219D185B}"/>
              </a:ext>
            </a:extLst>
          </p:cNvPr>
          <p:cNvSpPr/>
          <p:nvPr/>
        </p:nvSpPr>
        <p:spPr>
          <a:xfrm>
            <a:off x="17046110" y="8346140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96304">
            <a:off x="-2144951" y="-553966"/>
            <a:ext cx="10746722" cy="4741991"/>
          </a:xfrm>
          <a:custGeom>
            <a:avLst/>
            <a:gdLst/>
            <a:ahLst/>
            <a:cxnLst/>
            <a:rect l="l" t="t" r="r" b="b"/>
            <a:pathLst>
              <a:path w="10746722" h="4741991">
                <a:moveTo>
                  <a:pt x="0" y="0"/>
                </a:moveTo>
                <a:lnTo>
                  <a:pt x="10746722" y="0"/>
                </a:lnTo>
                <a:lnTo>
                  <a:pt x="10746722" y="4741991"/>
                </a:lnTo>
                <a:lnTo>
                  <a:pt x="0" y="474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80355" y="4179089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767030" y="5380366"/>
            <a:ext cx="723207" cy="329963"/>
          </a:xfrm>
          <a:custGeom>
            <a:avLst/>
            <a:gdLst/>
            <a:ahLst/>
            <a:cxnLst/>
            <a:rect l="l" t="t" r="r" b="b"/>
            <a:pathLst>
              <a:path w="723207" h="329963">
                <a:moveTo>
                  <a:pt x="0" y="0"/>
                </a:moveTo>
                <a:lnTo>
                  <a:pt x="723207" y="0"/>
                </a:lnTo>
                <a:lnTo>
                  <a:pt x="723207" y="329963"/>
                </a:lnTo>
                <a:lnTo>
                  <a:pt x="0" y="32996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08187" y="6997014"/>
            <a:ext cx="295867" cy="282553"/>
          </a:xfrm>
          <a:custGeom>
            <a:avLst/>
            <a:gdLst/>
            <a:ahLst/>
            <a:cxnLst/>
            <a:rect l="l" t="t" r="r" b="b"/>
            <a:pathLst>
              <a:path w="295867" h="282553">
                <a:moveTo>
                  <a:pt x="0" y="0"/>
                </a:moveTo>
                <a:lnTo>
                  <a:pt x="295867" y="0"/>
                </a:lnTo>
                <a:lnTo>
                  <a:pt x="295867" y="282553"/>
                </a:lnTo>
                <a:lnTo>
                  <a:pt x="0" y="28255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839217" y="2070226"/>
            <a:ext cx="7315200" cy="2587752"/>
          </a:xfrm>
          <a:custGeom>
            <a:avLst/>
            <a:gdLst/>
            <a:ahLst/>
            <a:cxnLst/>
            <a:rect l="l" t="t" r="r" b="b"/>
            <a:pathLst>
              <a:path w="7315200" h="2587752">
                <a:moveTo>
                  <a:pt x="0" y="0"/>
                </a:moveTo>
                <a:lnTo>
                  <a:pt x="7315200" y="0"/>
                </a:lnTo>
                <a:lnTo>
                  <a:pt x="7315200" y="2587752"/>
                </a:lnTo>
                <a:lnTo>
                  <a:pt x="0" y="2587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9303024"/>
            <a:ext cx="13550156" cy="0"/>
          </a:xfrm>
          <a:prstGeom prst="line">
            <a:avLst/>
          </a:prstGeom>
          <a:ln w="38100" cap="flat">
            <a:solidFill>
              <a:srgbClr val="FF4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8" name="Object 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24000" y="2171700"/>
            <a:ext cx="14401800" cy="6781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72785" y="516763"/>
            <a:ext cx="6742430" cy="11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8"/>
              </a:lnSpc>
            </a:pPr>
            <a:r>
              <a:rPr lang="en-US" sz="8600" spc="-258">
                <a:solidFill>
                  <a:srgbClr val="FF4162"/>
                </a:solidFill>
                <a:latin typeface="Anton"/>
                <a:ea typeface="Anton"/>
                <a:cs typeface="Anton"/>
                <a:sym typeface="Anton"/>
              </a:rPr>
              <a:t>6-STEP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02102" y="1940854"/>
            <a:ext cx="12083796" cy="95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6"/>
              </a:lnSpc>
              <a:spcBef>
                <a:spcPct val="0"/>
              </a:spcBef>
            </a:pPr>
            <a:r>
              <a:rPr lang="en-US" sz="7074" spc="-212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STEP 4: SEARCHING </a:t>
            </a:r>
            <a:r>
              <a:rPr lang="en-US" sz="7074" spc="-212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FOR SOLUTION</a:t>
            </a:r>
            <a:endParaRPr lang="en-US" sz="7074" spc="-212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xmlns="" id="{BB6D339E-2BFC-7068-A367-D6DB456AD452}"/>
              </a:ext>
            </a:extLst>
          </p:cNvPr>
          <p:cNvSpPr/>
          <p:nvPr/>
        </p:nvSpPr>
        <p:spPr>
          <a:xfrm>
            <a:off x="685800" y="367301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xmlns="" id="{D37934F9-2957-D5AD-05F1-72A3F48F571B}"/>
              </a:ext>
            </a:extLst>
          </p:cNvPr>
          <p:cNvSpPr/>
          <p:nvPr/>
        </p:nvSpPr>
        <p:spPr>
          <a:xfrm>
            <a:off x="16687800" y="8505953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xmlns="" id="{6DC9E106-F7DF-D7C8-6446-FABC4672EB3E}"/>
              </a:ext>
            </a:extLst>
          </p:cNvPr>
          <p:cNvSpPr/>
          <p:nvPr/>
        </p:nvSpPr>
        <p:spPr>
          <a:xfrm>
            <a:off x="786347" y="8191500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xmlns="" id="{53AA9318-C83C-8A32-7664-99B0B462295A}"/>
              </a:ext>
            </a:extLst>
          </p:cNvPr>
          <p:cNvSpPr/>
          <p:nvPr/>
        </p:nvSpPr>
        <p:spPr>
          <a:xfrm>
            <a:off x="16327988" y="644864"/>
            <a:ext cx="484706" cy="314453"/>
          </a:xfrm>
          <a:custGeom>
            <a:avLst/>
            <a:gdLst/>
            <a:ahLst/>
            <a:cxnLst/>
            <a:rect l="l" t="t" r="r" b="b"/>
            <a:pathLst>
              <a:path w="484706" h="314453">
                <a:moveTo>
                  <a:pt x="0" y="0"/>
                </a:moveTo>
                <a:lnTo>
                  <a:pt x="484706" y="0"/>
                </a:lnTo>
                <a:lnTo>
                  <a:pt x="484706" y="314453"/>
                </a:lnTo>
                <a:lnTo>
                  <a:pt x="0" y="31445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851</Words>
  <Application>Microsoft Office PowerPoint</Application>
  <PresentationFormat>Custom</PresentationFormat>
  <Paragraphs>120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Anton</vt:lpstr>
      <vt:lpstr>TT Interphases Bold</vt:lpstr>
      <vt:lpstr>Open Sans</vt:lpstr>
      <vt:lpstr>Open Sans Bold</vt:lpstr>
      <vt:lpstr>Montserrat</vt:lpstr>
      <vt:lpstr>Montserrat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420</dc:title>
  <cp:lastModifiedBy>chikaodinaka ilika</cp:lastModifiedBy>
  <cp:revision>13</cp:revision>
  <dcterms:created xsi:type="dcterms:W3CDTF">2006-08-16T00:00:00Z</dcterms:created>
  <dcterms:modified xsi:type="dcterms:W3CDTF">2025-12-12T02:38:48Z</dcterms:modified>
  <dc:identifier>DAG6y7sG5gw</dc:identifier>
</cp:coreProperties>
</file>